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8" r:id="rId3"/>
    <p:sldId id="256" r:id="rId4"/>
    <p:sldId id="257" r:id="rId5"/>
    <p:sldId id="261" r:id="rId6"/>
    <p:sldId id="262" r:id="rId7"/>
    <p:sldId id="265" r:id="rId8"/>
    <p:sldId id="264" r:id="rId9"/>
    <p:sldId id="285" r:id="rId10"/>
    <p:sldId id="307" r:id="rId11"/>
    <p:sldId id="308" r:id="rId12"/>
    <p:sldId id="273" r:id="rId14"/>
    <p:sldId id="266" r:id="rId15"/>
    <p:sldId id="295" r:id="rId16"/>
    <p:sldId id="277" r:id="rId17"/>
    <p:sldId id="274" r:id="rId18"/>
    <p:sldId id="275" r:id="rId19"/>
    <p:sldId id="276" r:id="rId20"/>
    <p:sldId id="269" r:id="rId21"/>
    <p:sldId id="270" r:id="rId22"/>
    <p:sldId id="297" r:id="rId23"/>
    <p:sldId id="347" r:id="rId24"/>
    <p:sldId id="348" r:id="rId25"/>
    <p:sldId id="352" r:id="rId26"/>
    <p:sldId id="353" r:id="rId27"/>
    <p:sldId id="354" r:id="rId28"/>
    <p:sldId id="355" r:id="rId29"/>
    <p:sldId id="356" r:id="rId30"/>
    <p:sldId id="357" r:id="rId31"/>
    <p:sldId id="268" r:id="rId32"/>
    <p:sldId id="267" r:id="rId33"/>
    <p:sldId id="32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82" d="100"/>
          <a:sy n="82" d="100"/>
        </p:scale>
        <p:origin x="67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p:cNvPicPr/>
          <p:nvPr/>
        </p:nvPicPr>
        <p:blipFill>
          <a:blip r:embed="rId1"/>
          <a:srcRect b="25808"/>
          <a:stretch>
            <a:fillRect/>
          </a:stretch>
        </p:blipFill>
        <p:spPr>
          <a:xfrm>
            <a:off x="233680" y="132715"/>
            <a:ext cx="11758930" cy="6546215"/>
          </a:xfrm>
          <a:prstGeom prst="rect">
            <a:avLst/>
          </a:prstGeom>
          <a:noFill/>
          <a:ln w="9525">
            <a:noFill/>
          </a:ln>
        </p:spPr>
      </p:pic>
      <p:sp>
        <p:nvSpPr>
          <p:cNvPr id="2" name="Round Diagonal Corner Rectangle 1"/>
          <p:cNvSpPr/>
          <p:nvPr/>
        </p:nvSpPr>
        <p:spPr>
          <a:xfrm>
            <a:off x="1085850" y="2089150"/>
            <a:ext cx="10365105" cy="1033780"/>
          </a:xfrm>
          <a:prstGeom prst="round2DiagRect">
            <a:avLst/>
          </a:prstGeom>
          <a:solidFill>
            <a:schemeClr val="bg1"/>
          </a:solidFill>
          <a:ln w="285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28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Development of an intelligent technique for road </a:t>
            </a:r>
            <a:r>
              <a:rPr lang="en-IN" altLang="en-US" sz="280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incident detection </a:t>
            </a:r>
            <a:r>
              <a:rPr lang="en-US">
                <a:solidFill>
                  <a:schemeClr val="tx1"/>
                </a:solidFill>
                <a:effectLst>
                  <a:outerShdw blurRad="38100" dist="19050" dir="2700000" algn="tl" rotWithShape="0">
                    <a:schemeClr val="dk1">
                      <a:alpha val="40000"/>
                    </a:schemeClr>
                  </a:outerShdw>
                </a:effectLst>
              </a:rPr>
              <a:t> </a:t>
            </a:r>
            <a:endParaRPr lang="en-US">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stretch>
            <a:fillRect/>
          </a:stretch>
        </p:blipFill>
        <p:spPr>
          <a:xfrm rot="19620000">
            <a:off x="688975" y="1770380"/>
            <a:ext cx="975360" cy="594360"/>
          </a:xfrm>
          <a:prstGeom prst="rect">
            <a:avLst/>
          </a:prstGeom>
        </p:spPr>
      </p:pic>
      <p:pic>
        <p:nvPicPr>
          <p:cNvPr id="4" name="Picture 3"/>
          <p:cNvPicPr>
            <a:picLocks noChangeAspect="1"/>
          </p:cNvPicPr>
          <p:nvPr/>
        </p:nvPicPr>
        <p:blipFill>
          <a:blip r:embed="rId2"/>
          <a:stretch>
            <a:fillRect/>
          </a:stretch>
        </p:blipFill>
        <p:spPr>
          <a:xfrm rot="19620000">
            <a:off x="10837545" y="2696210"/>
            <a:ext cx="975360" cy="594360"/>
          </a:xfrm>
          <a:prstGeom prst="rect">
            <a:avLst/>
          </a:prstGeom>
        </p:spPr>
      </p:pic>
      <p:sp>
        <p:nvSpPr>
          <p:cNvPr id="5" name="Rectangles 4"/>
          <p:cNvSpPr/>
          <p:nvPr/>
        </p:nvSpPr>
        <p:spPr>
          <a:xfrm>
            <a:off x="560070" y="4202430"/>
            <a:ext cx="2327910" cy="1761490"/>
          </a:xfrm>
          <a:prstGeom prst="rect">
            <a:avLst/>
          </a:prstGeom>
          <a:solidFill>
            <a:schemeClr val="bg1"/>
          </a:solidFill>
          <a:ln w="28575"/>
        </p:spPr>
        <p:style>
          <a:lnRef idx="2">
            <a:schemeClr val="accent1"/>
          </a:lnRef>
          <a:fillRef idx="0">
            <a:srgbClr val="FFFFFF"/>
          </a:fillRef>
          <a:effectRef idx="0">
            <a:srgbClr val="FFFFFF"/>
          </a:effectRef>
          <a:fontRef idx="minor">
            <a:schemeClr val="dk1"/>
          </a:fontRef>
        </p:style>
        <p:txBody>
          <a:bodyPr rtlCol="0" anchor="ctr"/>
          <a:lstStyle/>
          <a:p>
            <a:pPr algn="l"/>
            <a:r>
              <a:rPr lang="en-IN" altLang="en-US" b="1">
                <a:latin typeface="Times New Roman" panose="02020603050405020304" charset="0"/>
                <a:cs typeface="Times New Roman" panose="02020603050405020304" charset="0"/>
              </a:rPr>
              <a:t>Group Members:</a:t>
            </a:r>
            <a:endParaRPr lang="en-IN" altLang="en-US" b="1">
              <a:latin typeface="Times New Roman" panose="02020603050405020304" charset="0"/>
              <a:cs typeface="Times New Roman" panose="02020603050405020304" charset="0"/>
            </a:endParaRPr>
          </a:p>
          <a:p>
            <a:pPr algn="l"/>
            <a:r>
              <a:rPr lang="en-IN" altLang="en-US">
                <a:latin typeface="Times New Roman" panose="02020603050405020304" charset="0"/>
                <a:cs typeface="Times New Roman" panose="02020603050405020304" charset="0"/>
              </a:rPr>
              <a:t>A-802 Ahire Nameet</a:t>
            </a:r>
            <a:endParaRPr lang="en-IN" altLang="en-US">
              <a:latin typeface="Times New Roman" panose="02020603050405020304" charset="0"/>
              <a:cs typeface="Times New Roman" panose="02020603050405020304" charset="0"/>
            </a:endParaRPr>
          </a:p>
          <a:p>
            <a:pPr algn="l"/>
            <a:r>
              <a:rPr lang="en-IN" altLang="en-US">
                <a:latin typeface="Times New Roman" panose="02020603050405020304" charset="0"/>
                <a:cs typeface="Times New Roman" panose="02020603050405020304" charset="0"/>
              </a:rPr>
              <a:t>A-829 Gawade Sakshi</a:t>
            </a:r>
            <a:endParaRPr lang="en-IN" altLang="en-US">
              <a:latin typeface="Times New Roman" panose="02020603050405020304" charset="0"/>
              <a:cs typeface="Times New Roman" panose="02020603050405020304" charset="0"/>
            </a:endParaRPr>
          </a:p>
          <a:p>
            <a:pPr algn="l"/>
            <a:r>
              <a:rPr lang="en-IN" altLang="en-US">
                <a:latin typeface="Times New Roman" panose="02020603050405020304" charset="0"/>
                <a:cs typeface="Times New Roman" panose="02020603050405020304" charset="0"/>
              </a:rPr>
              <a:t>A-833 Gole Nishita</a:t>
            </a:r>
            <a:endParaRPr lang="en-IN" altLang="en-US">
              <a:latin typeface="Times New Roman" panose="02020603050405020304" charset="0"/>
              <a:cs typeface="Times New Roman" panose="02020603050405020304" charset="0"/>
            </a:endParaRPr>
          </a:p>
        </p:txBody>
      </p:sp>
      <p:sp>
        <p:nvSpPr>
          <p:cNvPr id="7" name="Rectangles 6"/>
          <p:cNvSpPr/>
          <p:nvPr/>
        </p:nvSpPr>
        <p:spPr>
          <a:xfrm>
            <a:off x="9698355" y="3871595"/>
            <a:ext cx="1957705" cy="4565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a:latin typeface="Times New Roman" panose="02020603050405020304" charset="0"/>
                <a:cs typeface="Times New Roman" panose="02020603050405020304" charset="0"/>
              </a:rPr>
              <a:t>Group No: </a:t>
            </a:r>
            <a:r>
              <a:rPr lang="en-IN" altLang="en-US" b="1">
                <a:latin typeface="Times New Roman" panose="02020603050405020304" charset="0"/>
                <a:cs typeface="Times New Roman" panose="02020603050405020304" charset="0"/>
              </a:rPr>
              <a:t>8</a:t>
            </a:r>
            <a:endParaRPr lang="en-IN" altLang="en-US" b="1">
              <a:latin typeface="Times New Roman" panose="02020603050405020304" charset="0"/>
              <a:cs typeface="Times New Roman" panose="02020603050405020304" charset="0"/>
            </a:endParaRPr>
          </a:p>
        </p:txBody>
      </p:sp>
      <p:sp>
        <p:nvSpPr>
          <p:cNvPr id="9" name="Pentagon 8"/>
          <p:cNvSpPr/>
          <p:nvPr/>
        </p:nvSpPr>
        <p:spPr>
          <a:xfrm flipH="1">
            <a:off x="8591550" y="5153025"/>
            <a:ext cx="3132455" cy="1186815"/>
          </a:xfrm>
          <a:prstGeom prst="homePlat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b="1">
                <a:latin typeface="Times New Roman" panose="02020603050405020304" charset="0"/>
                <a:cs typeface="Times New Roman" panose="02020603050405020304" charset="0"/>
              </a:rPr>
              <a:t>Guided By:</a:t>
            </a:r>
            <a:endParaRPr lang="en-US" b="1">
              <a:latin typeface="Times New Roman" panose="02020603050405020304" charset="0"/>
              <a:cs typeface="Times New Roman" panose="02020603050405020304" charset="0"/>
            </a:endParaRPr>
          </a:p>
          <a:p>
            <a:pPr algn="ctr"/>
            <a:r>
              <a:rPr lang="en-US" b="1">
                <a:latin typeface="Times New Roman" panose="02020603050405020304" charset="0"/>
                <a:cs typeface="Times New Roman" panose="02020603050405020304" charset="0"/>
              </a:rPr>
              <a:t>Prof. B. M. Patil</a:t>
            </a:r>
            <a:endParaRPr lang="en-US" b="1">
              <a:latin typeface="Times New Roman" panose="02020603050405020304" charset="0"/>
              <a:cs typeface="Times New Roman" panose="02020603050405020304" charset="0"/>
            </a:endParaRPr>
          </a:p>
        </p:txBody>
      </p:sp>
      <p:pic>
        <p:nvPicPr>
          <p:cNvPr id="14" name="image1.jpeg"/>
          <p:cNvPicPr>
            <a:picLocks noChangeAspect="1"/>
          </p:cNvPicPr>
          <p:nvPr/>
        </p:nvPicPr>
        <p:blipFill>
          <a:blip r:embed="rId3" cstate="print"/>
          <a:stretch>
            <a:fillRect/>
          </a:stretch>
        </p:blipFill>
        <p:spPr>
          <a:xfrm>
            <a:off x="2298700" y="568960"/>
            <a:ext cx="7279005" cy="8756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1">
            <a:alphaModFix amt="20000"/>
          </a:blip>
          <a:stretch>
            <a:fillRect/>
          </a:stretch>
        </p:blipFill>
        <p:spPr>
          <a:xfrm>
            <a:off x="238125" y="254635"/>
            <a:ext cx="11728450" cy="6294120"/>
          </a:xfrm>
          <a:prstGeom prst="rect">
            <a:avLst/>
          </a:prstGeom>
          <a:noFill/>
          <a:ln w="9525">
            <a:noFill/>
          </a:ln>
        </p:spPr>
      </p:pic>
      <p:sp>
        <p:nvSpPr>
          <p:cNvPr id="2" name="Text Box 1"/>
          <p:cNvSpPr txBox="1"/>
          <p:nvPr/>
        </p:nvSpPr>
        <p:spPr>
          <a:xfrm>
            <a:off x="882015" y="960755"/>
            <a:ext cx="6934835" cy="1476375"/>
          </a:xfrm>
          <a:prstGeom prst="rect">
            <a:avLst/>
          </a:prstGeom>
          <a:noFill/>
        </p:spPr>
        <p:txBody>
          <a:bodyPr wrap="square" rtlCol="0">
            <a:spAutoFit/>
          </a:bodyPr>
          <a:lstStyle/>
          <a:p>
            <a:pPr algn="just"/>
            <a:r>
              <a:rPr lang="en-US" b="1">
                <a:latin typeface="Times New Roman" panose="02020603050405020304" charset="0"/>
                <a:cs typeface="Times New Roman" panose="02020603050405020304" charset="0"/>
              </a:rPr>
              <a:t>Los Angeles Metro's Real-Time Operations Center:</a:t>
            </a:r>
            <a:r>
              <a:rPr lang="en-US">
                <a:latin typeface="Times New Roman" panose="02020603050405020304" charset="0"/>
                <a:cs typeface="Times New Roman" panose="02020603050405020304" charset="0"/>
              </a:rPr>
              <a:t> The Los Angeles Metro operates a Real-Time Operations Center (RTOC) that uses video feeds, GPS data, and other technologies to monitor the city's transit system. It helps detect incidents, manage routes, and improve overall transportation efficiency.</a:t>
            </a:r>
            <a:endParaRPr lang="en-US">
              <a:latin typeface="Times New Roman" panose="02020603050405020304" charset="0"/>
              <a:cs typeface="Times New Roman" panose="02020603050405020304" charset="0"/>
            </a:endParaRPr>
          </a:p>
        </p:txBody>
      </p:sp>
      <p:pic>
        <p:nvPicPr>
          <p:cNvPr id="102" name="Picture 101"/>
          <p:cNvPicPr/>
          <p:nvPr/>
        </p:nvPicPr>
        <p:blipFill>
          <a:blip r:embed="rId2"/>
          <a:stretch>
            <a:fillRect/>
          </a:stretch>
        </p:blipFill>
        <p:spPr>
          <a:xfrm>
            <a:off x="8822055" y="1222375"/>
            <a:ext cx="2342515" cy="1126490"/>
          </a:xfrm>
          <a:prstGeom prst="rect">
            <a:avLst/>
          </a:prstGeom>
          <a:noFill/>
          <a:ln w="9525">
            <a:noFill/>
          </a:ln>
        </p:spPr>
      </p:pic>
      <p:sp>
        <p:nvSpPr>
          <p:cNvPr id="3" name="Text Box 2"/>
          <p:cNvSpPr txBox="1"/>
          <p:nvPr/>
        </p:nvSpPr>
        <p:spPr>
          <a:xfrm>
            <a:off x="4104640" y="3673475"/>
            <a:ext cx="7223125" cy="1198880"/>
          </a:xfrm>
          <a:prstGeom prst="rect">
            <a:avLst/>
          </a:prstGeom>
          <a:noFill/>
        </p:spPr>
        <p:txBody>
          <a:bodyPr wrap="square" rtlCol="0">
            <a:spAutoFit/>
          </a:bodyPr>
          <a:lstStyle/>
          <a:p>
            <a:pPr algn="just"/>
            <a:r>
              <a:rPr lang="en-US" b="1">
                <a:latin typeface="Times New Roman" panose="02020603050405020304" charset="0"/>
                <a:cs typeface="Times New Roman" panose="02020603050405020304" charset="0"/>
              </a:rPr>
              <a:t>Waze Traffic App:</a:t>
            </a:r>
            <a:r>
              <a:rPr lang="en-US">
                <a:latin typeface="Times New Roman" panose="02020603050405020304" charset="0"/>
                <a:cs typeface="Times New Roman" panose="02020603050405020304" charset="0"/>
              </a:rPr>
              <a:t> While not a government-run system, the Waze traffic app collects real-time data from users' smartphones to provide information on traffic conditions, road closures, and incidents. It's an example of crowdsourced incident reporting.</a:t>
            </a:r>
            <a:endParaRPr lang="en-US">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3"/>
          <a:stretch>
            <a:fillRect/>
          </a:stretch>
        </p:blipFill>
        <p:spPr>
          <a:xfrm>
            <a:off x="755650" y="3429000"/>
            <a:ext cx="3159760" cy="1621155"/>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1">
            <a:alphaModFix amt="13000"/>
          </a:blip>
          <a:stretch>
            <a:fillRect/>
          </a:stretch>
        </p:blipFill>
        <p:spPr>
          <a:xfrm>
            <a:off x="605790" y="1435735"/>
            <a:ext cx="10980420" cy="4384040"/>
          </a:xfrm>
          <a:prstGeom prst="rect">
            <a:avLst/>
          </a:prstGeom>
          <a:noFill/>
          <a:ln w="9525">
            <a:noFill/>
          </a:ln>
        </p:spPr>
      </p:pic>
      <p:sp>
        <p:nvSpPr>
          <p:cNvPr id="2" name="Text Box 1"/>
          <p:cNvSpPr txBox="1"/>
          <p:nvPr/>
        </p:nvSpPr>
        <p:spPr>
          <a:xfrm>
            <a:off x="694055" y="1435735"/>
            <a:ext cx="10638155" cy="479996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marL="342900" indent="-342900" algn="just">
              <a:lnSpc>
                <a:spcPct val="90000"/>
              </a:lnSpc>
              <a:buFont typeface="Arial" panose="020B0604020202020204" pitchFamily="34" charset="0"/>
              <a:buChar char="•"/>
            </a:pPr>
            <a:r>
              <a:rPr lang="en-US" sz="2000" b="1">
                <a:latin typeface="Times New Roman" panose="02020603050405020304" charset="0"/>
                <a:cs typeface="Times New Roman" panose="02020603050405020304" charset="0"/>
              </a:rPr>
              <a:t>Limited to Specific Use Cases:</a:t>
            </a:r>
            <a:r>
              <a:rPr lang="en-US" sz="2000">
                <a:latin typeface="Times New Roman" panose="02020603050405020304" charset="0"/>
                <a:cs typeface="Times New Roman" panose="02020603050405020304" charset="0"/>
              </a:rPr>
              <a:t> Each paper seems to be tailored to a specific application, such as traffic surveillance or video indexing. These models may not generalize well to other domains or require significant adaptation for broader use.</a:t>
            </a:r>
            <a:endParaRPr lang="en-US" sz="2000">
              <a:latin typeface="Times New Roman" panose="02020603050405020304" charset="0"/>
              <a:cs typeface="Times New Roman" panose="02020603050405020304" charset="0"/>
            </a:endParaRPr>
          </a:p>
          <a:p>
            <a:pPr marL="342900" indent="-342900" algn="just">
              <a:lnSpc>
                <a:spcPct val="90000"/>
              </a:lnSpc>
              <a:buFont typeface="Arial" panose="020B0604020202020204" pitchFamily="34" charset="0"/>
              <a:buChar char="•"/>
            </a:pPr>
            <a:endParaRPr lang="en-US" sz="2000">
              <a:latin typeface="Times New Roman" panose="02020603050405020304" charset="0"/>
              <a:cs typeface="Times New Roman" panose="02020603050405020304" charset="0"/>
            </a:endParaRPr>
          </a:p>
          <a:p>
            <a:pPr marL="342900" indent="-342900" algn="just">
              <a:lnSpc>
                <a:spcPct val="90000"/>
              </a:lnSpc>
              <a:buFont typeface="Arial" panose="020B0604020202020204" pitchFamily="34" charset="0"/>
              <a:buChar char="•"/>
            </a:pPr>
            <a:r>
              <a:rPr lang="en-US" sz="2000" b="1">
                <a:latin typeface="Times New Roman" panose="02020603050405020304" charset="0"/>
                <a:cs typeface="Times New Roman" panose="02020603050405020304" charset="0"/>
              </a:rPr>
              <a:t>Dependency on Dataset Quality:</a:t>
            </a:r>
            <a:r>
              <a:rPr lang="en-US" sz="2000">
                <a:latin typeface="Times New Roman" panose="02020603050405020304" charset="0"/>
                <a:cs typeface="Times New Roman" panose="02020603050405020304" charset="0"/>
              </a:rPr>
              <a:t> The effectiveness of deep learning models heavily depends on the quality and diversity of the training dataset. Limited or biased training data can result in model limitations and biases.</a:t>
            </a:r>
            <a:endParaRPr lang="en-US" sz="2000">
              <a:latin typeface="Times New Roman" panose="02020603050405020304" charset="0"/>
              <a:cs typeface="Times New Roman" panose="02020603050405020304" charset="0"/>
            </a:endParaRPr>
          </a:p>
          <a:p>
            <a:pPr marL="342900" indent="-342900" algn="just">
              <a:lnSpc>
                <a:spcPct val="90000"/>
              </a:lnSpc>
              <a:buFont typeface="Arial" panose="020B0604020202020204" pitchFamily="34" charset="0"/>
              <a:buChar char="•"/>
            </a:pPr>
            <a:endParaRPr lang="en-US" sz="2000">
              <a:latin typeface="Times New Roman" panose="02020603050405020304" charset="0"/>
              <a:cs typeface="Times New Roman" panose="02020603050405020304" charset="0"/>
            </a:endParaRPr>
          </a:p>
          <a:p>
            <a:pPr marL="342900" indent="-342900" algn="just">
              <a:lnSpc>
                <a:spcPct val="90000"/>
              </a:lnSpc>
              <a:buFont typeface="Arial" panose="020B0604020202020204" pitchFamily="34" charset="0"/>
              <a:buChar char="•"/>
            </a:pPr>
            <a:r>
              <a:rPr lang="en-US" sz="2000" b="1">
                <a:latin typeface="Times New Roman" panose="02020603050405020304" charset="0"/>
                <a:cs typeface="Times New Roman" panose="02020603050405020304" charset="0"/>
              </a:rPr>
              <a:t>Sensitivity to Environmental Conditions:</a:t>
            </a:r>
            <a:r>
              <a:rPr lang="en-US" sz="2000">
                <a:latin typeface="Times New Roman" panose="02020603050405020304" charset="0"/>
                <a:cs typeface="Times New Roman" panose="02020603050405020304" charset="0"/>
              </a:rPr>
              <a:t> Video object detection models can be sensitive to lighting, weather conditions, and camera perspectives. They may not perform well under adverse conditions.</a:t>
            </a:r>
            <a:endParaRPr lang="en-US" sz="2000">
              <a:latin typeface="Times New Roman" panose="02020603050405020304" charset="0"/>
              <a:cs typeface="Times New Roman" panose="02020603050405020304" charset="0"/>
            </a:endParaRPr>
          </a:p>
          <a:p>
            <a:pPr marL="342900" indent="-342900" algn="just">
              <a:lnSpc>
                <a:spcPct val="90000"/>
              </a:lnSpc>
              <a:buFont typeface="Arial" panose="020B0604020202020204" pitchFamily="34" charset="0"/>
              <a:buChar char="•"/>
            </a:pPr>
            <a:endParaRPr lang="en-US" sz="2000">
              <a:latin typeface="Times New Roman" panose="02020603050405020304" charset="0"/>
              <a:cs typeface="Times New Roman" panose="02020603050405020304" charset="0"/>
            </a:endParaRPr>
          </a:p>
          <a:p>
            <a:pPr marL="342900" indent="-342900" algn="just">
              <a:lnSpc>
                <a:spcPct val="90000"/>
              </a:lnSpc>
              <a:buFont typeface="Arial" panose="020B0604020202020204" pitchFamily="34" charset="0"/>
              <a:buChar char="•"/>
            </a:pPr>
            <a:r>
              <a:rPr lang="en-US" sz="2000" b="1">
                <a:latin typeface="Times New Roman" panose="02020603050405020304" charset="0"/>
                <a:cs typeface="Times New Roman" panose="02020603050405020304" charset="0"/>
              </a:rPr>
              <a:t>Ethical and Privacy Concerns:</a:t>
            </a:r>
            <a:r>
              <a:rPr lang="en-US" sz="2000">
                <a:latin typeface="Times New Roman" panose="02020603050405020304" charset="0"/>
                <a:cs typeface="Times New Roman" panose="02020603050405020304" charset="0"/>
              </a:rPr>
              <a:t> In applications like traffic surveillance, there can be significant ethical and privacy concerns related to the collection and analysis of video data, especially if not handled appropriately.</a:t>
            </a:r>
            <a:endParaRPr lang="en-US" sz="2000">
              <a:latin typeface="Times New Roman" panose="02020603050405020304" charset="0"/>
              <a:cs typeface="Times New Roman" panose="02020603050405020304" charset="0"/>
            </a:endParaRPr>
          </a:p>
          <a:p>
            <a:pPr marL="342900" indent="-342900" algn="just">
              <a:lnSpc>
                <a:spcPct val="90000"/>
              </a:lnSpc>
              <a:buFont typeface="Arial" panose="020B0604020202020204" pitchFamily="34" charset="0"/>
              <a:buChar char="•"/>
            </a:pPr>
            <a:endParaRPr lang="en-US" sz="2000" b="1">
              <a:latin typeface="Times New Roman" panose="02020603050405020304" charset="0"/>
              <a:cs typeface="Times New Roman" panose="02020603050405020304" charset="0"/>
            </a:endParaRPr>
          </a:p>
          <a:p>
            <a:pPr indent="0" algn="just">
              <a:lnSpc>
                <a:spcPct val="90000"/>
              </a:lnSpc>
              <a:buFont typeface="Arial" panose="020B0604020202020204" pitchFamily="34" charset="0"/>
              <a:buNone/>
            </a:pPr>
            <a:endParaRPr lang="en-US" sz="2000">
              <a:latin typeface="Times New Roman" panose="02020603050405020304" charset="0"/>
              <a:cs typeface="Times New Roman" panose="02020603050405020304" charset="0"/>
            </a:endParaRPr>
          </a:p>
        </p:txBody>
      </p:sp>
      <p:sp>
        <p:nvSpPr>
          <p:cNvPr id="3" name="Text Box 2"/>
          <p:cNvSpPr txBox="1"/>
          <p:nvPr/>
        </p:nvSpPr>
        <p:spPr>
          <a:xfrm>
            <a:off x="2911475" y="470535"/>
            <a:ext cx="6377305" cy="583565"/>
          </a:xfrm>
          <a:prstGeom prst="rect">
            <a:avLst/>
          </a:prstGeom>
          <a:noFill/>
        </p:spPr>
        <p:txBody>
          <a:bodyPr wrap="square" rtlCol="0">
            <a:spAutoFit/>
          </a:bodyPr>
          <a:lstStyle/>
          <a:p>
            <a:pPr algn="ctr"/>
            <a:r>
              <a:rPr lang="en-US" sz="3200">
                <a:ln w="15875"/>
                <a:gradFill>
                  <a:gsLst>
                    <a:gs pos="0">
                      <a:srgbClr val="007BD3"/>
                    </a:gs>
                    <a:gs pos="100000">
                      <a:srgbClr val="034373"/>
                    </a:gs>
                  </a:gsLst>
                  <a:lin scaled="0"/>
                </a:gradFill>
                <a:effectLst/>
                <a:latin typeface="Times New Roman" panose="02020603050405020304" charset="0"/>
                <a:cs typeface="Times New Roman" panose="02020603050405020304" charset="0"/>
              </a:rPr>
              <a:t>Drawbacks of Existing Systems</a:t>
            </a:r>
            <a:endParaRPr lang="en-US" sz="3200">
              <a:ln w="15875"/>
              <a:gradFill>
                <a:gsLst>
                  <a:gs pos="0">
                    <a:srgbClr val="007BD3"/>
                  </a:gs>
                  <a:gs pos="100000">
                    <a:srgbClr val="034373"/>
                  </a:gs>
                </a:gsLst>
                <a:lin scaled="0"/>
              </a:gradFill>
              <a:effectLst/>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p:cNvPicPr/>
          <p:nvPr/>
        </p:nvPicPr>
        <p:blipFill>
          <a:blip r:embed="rId1">
            <a:alphaModFix amt="20000"/>
          </a:blip>
          <a:stretch>
            <a:fillRect/>
          </a:stretch>
        </p:blipFill>
        <p:spPr>
          <a:xfrm>
            <a:off x="403860" y="199390"/>
            <a:ext cx="11252200" cy="6458585"/>
          </a:xfrm>
          <a:prstGeom prst="rect">
            <a:avLst/>
          </a:prstGeom>
          <a:noFill/>
          <a:ln w="9525">
            <a:noFill/>
          </a:ln>
        </p:spPr>
      </p:pic>
      <p:sp>
        <p:nvSpPr>
          <p:cNvPr id="3" name="Text Box 2"/>
          <p:cNvSpPr txBox="1"/>
          <p:nvPr/>
        </p:nvSpPr>
        <p:spPr>
          <a:xfrm>
            <a:off x="758825" y="2336165"/>
            <a:ext cx="10674350" cy="1813560"/>
          </a:xfrm>
          <a:prstGeom prst="rect">
            <a:avLst/>
          </a:prstGeom>
          <a:solidFill>
            <a:schemeClr val="bg1"/>
          </a:solidFill>
        </p:spPr>
        <p:txBody>
          <a:bodyPr wrap="square" rtlCol="0">
            <a:noAutofit/>
          </a:bodyPr>
          <a:lstStyle/>
          <a:p>
            <a:pPr algn="just"/>
            <a:r>
              <a:rPr lang="en-US" sz="2000">
                <a:latin typeface="Times New Roman" panose="02020603050405020304" charset="0"/>
                <a:cs typeface="Times New Roman" panose="02020603050405020304" charset="0"/>
              </a:rPr>
              <a:t>The </a:t>
            </a:r>
            <a:r>
              <a:rPr sz="2000">
                <a:latin typeface="Times New Roman" panose="02020603050405020304" charset="0"/>
                <a:cs typeface="Times New Roman" panose="02020603050405020304" charset="0"/>
              </a:rPr>
              <a:t> need for intelligent traffic accident awareness that can effectively and accurately identify and classify different types of </a:t>
            </a:r>
            <a:r>
              <a:rPr lang="en-IN" sz="2000">
                <a:latin typeface="Times New Roman" panose="02020603050405020304" charset="0"/>
                <a:cs typeface="Times New Roman" panose="02020603050405020304" charset="0"/>
              </a:rPr>
              <a:t>in</a:t>
            </a:r>
            <a:r>
              <a:rPr sz="2000">
                <a:latin typeface="Times New Roman" panose="02020603050405020304" charset="0"/>
                <a:cs typeface="Times New Roman" panose="02020603050405020304" charset="0"/>
              </a:rPr>
              <a:t>cidents in real time using CCTV cameras. The system must solve problems such as</a:t>
            </a:r>
            <a:r>
              <a:rPr lang="en-US" sz="2000">
                <a:latin typeface="Times New Roman" panose="02020603050405020304" charset="0"/>
                <a:cs typeface="Times New Roman" panose="02020603050405020304" charset="0"/>
              </a:rPr>
              <a:t> </a:t>
            </a:r>
            <a:r>
              <a:rPr sz="2000">
                <a:latin typeface="Times New Roman" panose="02020603050405020304" charset="0"/>
                <a:cs typeface="Times New Roman" panose="02020603050405020304" charset="0"/>
              </a:rPr>
              <a:t>classification of incidents, timely warning</a:t>
            </a:r>
            <a:r>
              <a:rPr lang="en-IN" sz="2000">
                <a:latin typeface="Times New Roman" panose="02020603050405020304" charset="0"/>
                <a:cs typeface="Times New Roman" panose="02020603050405020304" charset="0"/>
              </a:rPr>
              <a:t> and</a:t>
            </a:r>
            <a:r>
              <a:rPr sz="2000">
                <a:latin typeface="Times New Roman" panose="02020603050405020304" charset="0"/>
                <a:cs typeface="Times New Roman" panose="02020603050405020304" charset="0"/>
              </a:rPr>
              <a:t> accuracy</a:t>
            </a:r>
            <a:r>
              <a:rPr lang="en-IN" sz="2000">
                <a:latin typeface="Times New Roman" panose="02020603050405020304" charset="0"/>
                <a:cs typeface="Times New Roman" panose="02020603050405020304" charset="0"/>
              </a:rPr>
              <a:t> </a:t>
            </a:r>
            <a:r>
              <a:rPr sz="2000">
                <a:latin typeface="Times New Roman" panose="02020603050405020304" charset="0"/>
                <a:cs typeface="Times New Roman" panose="02020603050405020304" charset="0"/>
              </a:rPr>
              <a:t>to improve road safety, traffic management and emergency response.</a:t>
            </a:r>
            <a:endParaRPr sz="2000">
              <a:latin typeface="Times New Roman" panose="02020603050405020304" charset="0"/>
              <a:cs typeface="Times New Roman" panose="02020603050405020304" charset="0"/>
            </a:endParaRPr>
          </a:p>
        </p:txBody>
      </p:sp>
      <p:sp>
        <p:nvSpPr>
          <p:cNvPr id="4" name="Text Box 3"/>
          <p:cNvSpPr txBox="1"/>
          <p:nvPr/>
        </p:nvSpPr>
        <p:spPr>
          <a:xfrm>
            <a:off x="4383405" y="1047750"/>
            <a:ext cx="3848100" cy="612140"/>
          </a:xfrm>
          <a:prstGeom prst="rect">
            <a:avLst/>
          </a:prstGeom>
          <a:noFill/>
        </p:spPr>
        <p:txBody>
          <a:bodyPr wrap="square" rtlCol="0">
            <a:noAutofit/>
            <a:scene3d>
              <a:camera prst="orthographicFront"/>
              <a:lightRig rig="threePt" dir="t"/>
            </a:scene3d>
          </a:bodyPr>
          <a:lstStyle/>
          <a:p>
            <a:r>
              <a:rPr lang="en-US" sz="3600">
                <a:ln w="15875"/>
                <a:gradFill>
                  <a:gsLst>
                    <a:gs pos="0">
                      <a:srgbClr val="007BD3"/>
                    </a:gs>
                    <a:gs pos="100000">
                      <a:srgbClr val="034373"/>
                    </a:gs>
                  </a:gsLst>
                  <a:lin scaled="0"/>
                </a:gradFill>
                <a:effectLst/>
                <a:latin typeface="Times New Roman" panose="02020603050405020304" charset="0"/>
                <a:cs typeface="Times New Roman" panose="02020603050405020304" charset="0"/>
                <a:sym typeface="+mn-ea"/>
              </a:rPr>
              <a:t>Problem Statement:</a:t>
            </a:r>
            <a:endParaRPr lang="en-US" sz="3600">
              <a:ln w="15875"/>
              <a:gradFill>
                <a:gsLst>
                  <a:gs pos="0">
                    <a:srgbClr val="007BD3"/>
                  </a:gs>
                  <a:gs pos="100000">
                    <a:srgbClr val="034373"/>
                  </a:gs>
                </a:gsLst>
                <a:lin scaled="0"/>
              </a:gradFill>
              <a:effectLst/>
              <a:latin typeface="Times New Roman" panose="02020603050405020304" charset="0"/>
              <a:cs typeface="Times New Roman" panose="02020603050405020304" charset="0"/>
            </a:endParaRPr>
          </a:p>
          <a:p>
            <a:endParaRPr lang="en-US" sz="3600">
              <a:ln w="15875"/>
              <a:gradFill>
                <a:gsLst>
                  <a:gs pos="0">
                    <a:srgbClr val="007BD3"/>
                  </a:gs>
                  <a:gs pos="100000">
                    <a:srgbClr val="034373"/>
                  </a:gs>
                </a:gsLst>
                <a:lin scaled="0"/>
              </a:gradFill>
              <a:effectLst/>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1">
            <a:alphaModFix amt="20000"/>
          </a:blip>
          <a:stretch>
            <a:fillRect/>
          </a:stretch>
        </p:blipFill>
        <p:spPr>
          <a:xfrm>
            <a:off x="107950" y="66675"/>
            <a:ext cx="11975465" cy="6680835"/>
          </a:xfrm>
          <a:prstGeom prst="rect">
            <a:avLst/>
          </a:prstGeom>
          <a:noFill/>
          <a:ln w="9525">
            <a:noFill/>
          </a:ln>
        </p:spPr>
      </p:pic>
      <p:sp>
        <p:nvSpPr>
          <p:cNvPr id="3" name="Text Box 2"/>
          <p:cNvSpPr txBox="1"/>
          <p:nvPr/>
        </p:nvSpPr>
        <p:spPr>
          <a:xfrm>
            <a:off x="109855" y="66675"/>
            <a:ext cx="4656455" cy="645160"/>
          </a:xfrm>
          <a:prstGeom prst="rect">
            <a:avLst/>
          </a:prstGeom>
          <a:noFill/>
        </p:spPr>
        <p:txBody>
          <a:bodyPr wrap="square" rtlCol="0">
            <a:spAutoFit/>
          </a:bodyPr>
          <a:lstStyle/>
          <a:p>
            <a:pPr algn="ctr"/>
            <a:r>
              <a:rPr lang="en-US" altLang="en-IN" sz="3600">
                <a:ln w="15875"/>
                <a:gradFill>
                  <a:gsLst>
                    <a:gs pos="0">
                      <a:srgbClr val="012D86"/>
                    </a:gs>
                    <a:gs pos="100000">
                      <a:srgbClr val="0E2557"/>
                    </a:gs>
                  </a:gsLst>
                  <a:lin scaled="0"/>
                </a:gradFill>
                <a:effectLst/>
                <a:latin typeface="Times New Roman" panose="02020603050405020304" charset="0"/>
                <a:cs typeface="Times New Roman" panose="02020603050405020304" charset="0"/>
              </a:rPr>
              <a:t>Proposed System</a:t>
            </a:r>
            <a:endParaRPr lang="en-US" altLang="en-IN" sz="3600">
              <a:ln w="15875"/>
              <a:gradFill>
                <a:gsLst>
                  <a:gs pos="0">
                    <a:srgbClr val="012D86"/>
                  </a:gs>
                  <a:gs pos="100000">
                    <a:srgbClr val="0E2557"/>
                  </a:gs>
                </a:gsLst>
                <a:lin scaled="0"/>
              </a:gradFill>
              <a:effectLst/>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stretch>
            <a:fillRect/>
          </a:stretch>
        </p:blipFill>
        <p:spPr>
          <a:xfrm>
            <a:off x="507365" y="1863725"/>
            <a:ext cx="11367135" cy="2504440"/>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p:cNvPicPr/>
          <p:nvPr/>
        </p:nvPicPr>
        <p:blipFill>
          <a:blip r:embed="rId1">
            <a:alphaModFix amt="20000"/>
          </a:blip>
          <a:stretch>
            <a:fillRect/>
          </a:stretch>
        </p:blipFill>
        <p:spPr>
          <a:xfrm>
            <a:off x="0" y="16827"/>
            <a:ext cx="12192000" cy="6857365"/>
          </a:xfrm>
          <a:prstGeom prst="rect">
            <a:avLst/>
          </a:prstGeom>
          <a:noFill/>
          <a:ln w="9525">
            <a:noFill/>
          </a:ln>
        </p:spPr>
      </p:pic>
      <p:sp>
        <p:nvSpPr>
          <p:cNvPr id="2" name="Text Box 1"/>
          <p:cNvSpPr txBox="1"/>
          <p:nvPr/>
        </p:nvSpPr>
        <p:spPr>
          <a:xfrm>
            <a:off x="343535" y="249555"/>
            <a:ext cx="4434205" cy="460375"/>
          </a:xfrm>
          <a:prstGeom prst="rect">
            <a:avLst/>
          </a:prstGeom>
          <a:noFill/>
        </p:spPr>
        <p:txBody>
          <a:bodyPr wrap="square" rtlCol="0">
            <a:spAutoFit/>
          </a:bodyPr>
          <a:lstStyle/>
          <a:p>
            <a:r>
              <a:rPr lang="en-US" sz="2400">
                <a:ln w="15875"/>
                <a:gradFill>
                  <a:gsLst>
                    <a:gs pos="0">
                      <a:srgbClr val="007BD3"/>
                    </a:gs>
                    <a:gs pos="100000">
                      <a:srgbClr val="034373"/>
                    </a:gs>
                  </a:gsLst>
                  <a:lin scaled="0"/>
                </a:gradFill>
                <a:effectLst/>
                <a:latin typeface="Times New Roman" panose="02020603050405020304" charset="0"/>
                <a:cs typeface="Times New Roman" panose="02020603050405020304" charset="0"/>
              </a:rPr>
              <a:t>Methodology:</a:t>
            </a:r>
            <a:endParaRPr lang="en-US" sz="2400">
              <a:ln w="15875"/>
              <a:gradFill>
                <a:gsLst>
                  <a:gs pos="0">
                    <a:srgbClr val="007BD3"/>
                  </a:gs>
                  <a:gs pos="100000">
                    <a:srgbClr val="034373"/>
                  </a:gs>
                </a:gsLst>
                <a:lin scaled="0"/>
              </a:gradFill>
              <a:effectLst/>
              <a:latin typeface="Times New Roman" panose="02020603050405020304" charset="0"/>
              <a:cs typeface="Times New Roman" panose="02020603050405020304"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24130"/>
            <a:ext cx="7112000" cy="68421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H="1">
            <a:off x="8326755" y="2067560"/>
            <a:ext cx="10160" cy="56705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 name="Straight Arrow Connector 4"/>
          <p:cNvCxnSpPr/>
          <p:nvPr/>
        </p:nvCxnSpPr>
        <p:spPr>
          <a:xfrm flipH="1" flipV="1">
            <a:off x="7576820" y="2615565"/>
            <a:ext cx="749935" cy="95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1">
            <a:alphaModFix amt="20000"/>
          </a:blip>
          <a:srcRect b="13056"/>
          <a:stretch>
            <a:fillRect/>
          </a:stretch>
        </p:blipFill>
        <p:spPr>
          <a:xfrm>
            <a:off x="0" y="0"/>
            <a:ext cx="12192635" cy="6858000"/>
          </a:xfrm>
          <a:prstGeom prst="rect">
            <a:avLst/>
          </a:prstGeom>
          <a:noFill/>
          <a:ln w="9525">
            <a:noFill/>
          </a:ln>
        </p:spPr>
      </p:pic>
      <p:sp>
        <p:nvSpPr>
          <p:cNvPr id="2" name="Text Box 1"/>
          <p:cNvSpPr txBox="1"/>
          <p:nvPr/>
        </p:nvSpPr>
        <p:spPr>
          <a:xfrm>
            <a:off x="208915" y="163195"/>
            <a:ext cx="4097655" cy="583565"/>
          </a:xfrm>
          <a:prstGeom prst="rect">
            <a:avLst/>
          </a:prstGeom>
          <a:noFill/>
        </p:spPr>
        <p:txBody>
          <a:bodyPr wrap="square" rtlCol="0">
            <a:spAutoFit/>
          </a:bodyPr>
          <a:lstStyle/>
          <a:p>
            <a:r>
              <a:rPr lang="en-US" sz="3200">
                <a:ln w="15875"/>
                <a:gradFill>
                  <a:gsLst>
                    <a:gs pos="0">
                      <a:srgbClr val="007BD3"/>
                    </a:gs>
                    <a:gs pos="100000">
                      <a:srgbClr val="034373"/>
                    </a:gs>
                  </a:gsLst>
                  <a:lin scaled="0"/>
                </a:gradFill>
                <a:effectLst/>
                <a:latin typeface="Times New Roman" panose="02020603050405020304" charset="0"/>
                <a:cs typeface="Times New Roman" panose="02020603050405020304" charset="0"/>
              </a:rPr>
              <a:t>Algorithms:</a:t>
            </a:r>
            <a:endParaRPr lang="en-US" sz="3200">
              <a:ln w="15875"/>
              <a:gradFill>
                <a:gsLst>
                  <a:gs pos="0">
                    <a:srgbClr val="007BD3"/>
                  </a:gs>
                  <a:gs pos="100000">
                    <a:srgbClr val="034373"/>
                  </a:gs>
                </a:gsLst>
                <a:lin scaled="0"/>
              </a:gradFill>
              <a:effectLst/>
              <a:latin typeface="Times New Roman" panose="02020603050405020304" charset="0"/>
              <a:cs typeface="Times New Roman" panose="02020603050405020304" charset="0"/>
            </a:endParaRPr>
          </a:p>
        </p:txBody>
      </p:sp>
      <p:sp>
        <p:nvSpPr>
          <p:cNvPr id="3" name="Text Box 2"/>
          <p:cNvSpPr txBox="1"/>
          <p:nvPr/>
        </p:nvSpPr>
        <p:spPr>
          <a:xfrm>
            <a:off x="632460" y="1153795"/>
            <a:ext cx="10079990" cy="2245360"/>
          </a:xfrm>
          <a:prstGeom prst="rect">
            <a:avLst/>
          </a:prstGeom>
          <a:solidFill>
            <a:schemeClr val="bg1"/>
          </a:solidFill>
        </p:spPr>
        <p:txBody>
          <a:bodyPr wrap="square" rtlCol="0">
            <a:spAutoFit/>
          </a:bodyPr>
          <a:lstStyle/>
          <a:p>
            <a:pPr algn="just"/>
            <a:r>
              <a:rPr lang="en-US" sz="2000" b="1">
                <a:latin typeface="Times New Roman" panose="02020603050405020304" charset="0"/>
                <a:cs typeface="Times New Roman" panose="02020603050405020304" charset="0"/>
              </a:rPr>
              <a:t>YOLO Algorithm :</a:t>
            </a:r>
            <a:endParaRPr lang="en-US" sz="2000" b="1">
              <a:latin typeface="Times New Roman" panose="02020603050405020304" charset="0"/>
              <a:cs typeface="Times New Roman" panose="02020603050405020304" charset="0"/>
            </a:endParaRPr>
          </a:p>
          <a:p>
            <a:pPr algn="just"/>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YOLO is an advanced object detection algorithm that aims to efficiently and accurately detect objects within images and video frames. It builds upon the YOLO (You Only Look Once) architecture, known for its real-time detection capabilities. YOLO is designed to strike a balance between speed and accuracy, making it suitable for various computer vision applications, including road anomaly detection.</a:t>
            </a:r>
            <a:endParaRPr lang="en-US" sz="2000">
              <a:latin typeface="Times New Roman" panose="02020603050405020304" charset="0"/>
              <a:cs typeface="Times New Roman" panose="02020603050405020304" charset="0"/>
            </a:endParaRPr>
          </a:p>
        </p:txBody>
      </p:sp>
      <p:sp>
        <p:nvSpPr>
          <p:cNvPr id="4" name="Text Box 3"/>
          <p:cNvSpPr txBox="1"/>
          <p:nvPr/>
        </p:nvSpPr>
        <p:spPr>
          <a:xfrm>
            <a:off x="632460" y="3806190"/>
            <a:ext cx="9868535" cy="1938020"/>
          </a:xfrm>
          <a:prstGeom prst="rect">
            <a:avLst/>
          </a:prstGeom>
          <a:solidFill>
            <a:schemeClr val="bg1"/>
          </a:solidFill>
        </p:spPr>
        <p:txBody>
          <a:bodyPr wrap="square" rtlCol="0">
            <a:spAutoFit/>
          </a:bodyPr>
          <a:lstStyle/>
          <a:p>
            <a:pPr algn="just"/>
            <a:r>
              <a:rPr lang="en-US" sz="2000" b="1">
                <a:latin typeface="Times New Roman" panose="02020603050405020304" charset="0"/>
                <a:cs typeface="Times New Roman" panose="02020603050405020304" charset="0"/>
              </a:rPr>
              <a:t>NMS Algorithm:</a:t>
            </a:r>
            <a:endParaRPr lang="en-US" sz="2000" b="1">
              <a:latin typeface="Times New Roman" panose="02020603050405020304" charset="0"/>
              <a:cs typeface="Times New Roman" panose="02020603050405020304" charset="0"/>
            </a:endParaRPr>
          </a:p>
          <a:p>
            <a:pPr algn="just"/>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Non-Maximum Suppression (NMS) is a technique used in object detection algorithms to eliminate redundant or overlapping bounding boxes and retain only the most relevant and accurate ones. It ensures that for a given object in the scene, only one bounding box is kept, typically the one with the highest confidence score.</a:t>
            </a:r>
            <a:r>
              <a:rPr lang="en-US">
                <a:latin typeface="Times New Roman" panose="02020603050405020304" charset="0"/>
                <a:cs typeface="Times New Roman" panose="02020603050405020304" charset="0"/>
              </a:rPr>
              <a:t> </a:t>
            </a:r>
            <a:endParaRPr lang="en-US">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101"/>
          <p:cNvPicPr/>
          <p:nvPr/>
        </p:nvPicPr>
        <p:blipFill>
          <a:blip r:embed="rId1">
            <a:alphaModFix amt="20000"/>
          </a:blip>
          <a:stretch>
            <a:fillRect/>
          </a:stretch>
        </p:blipFill>
        <p:spPr>
          <a:xfrm>
            <a:off x="441960" y="1483995"/>
            <a:ext cx="11308715" cy="3662680"/>
          </a:xfrm>
          <a:prstGeom prst="rect">
            <a:avLst/>
          </a:prstGeom>
          <a:noFill/>
          <a:ln w="9525">
            <a:noFill/>
          </a:ln>
        </p:spPr>
      </p:pic>
      <p:sp>
        <p:nvSpPr>
          <p:cNvPr id="2" name="Text Box 1"/>
          <p:cNvSpPr txBox="1"/>
          <p:nvPr/>
        </p:nvSpPr>
        <p:spPr>
          <a:xfrm>
            <a:off x="314325" y="118745"/>
            <a:ext cx="11681460" cy="6462395"/>
          </a:xfrm>
          <a:prstGeom prst="rect">
            <a:avLst/>
          </a:prstGeom>
          <a:noFill/>
        </p:spPr>
        <p:txBody>
          <a:bodyPr wrap="square" rtlCol="0">
            <a:spAutoFit/>
          </a:bodyPr>
          <a:lstStyle/>
          <a:p>
            <a:pPr algn="just"/>
            <a:r>
              <a:rPr lang="en-US" b="1">
                <a:latin typeface="Times New Roman" panose="02020603050405020304" charset="0"/>
                <a:cs typeface="Times New Roman" panose="02020603050405020304" charset="0"/>
              </a:rPr>
              <a:t> YOLO</a:t>
            </a:r>
            <a:r>
              <a:rPr lang="en-IN" altLang="en-US" b="1">
                <a:latin typeface="Times New Roman" panose="02020603050405020304" charset="0"/>
                <a:cs typeface="Times New Roman" panose="02020603050405020304" charset="0"/>
              </a:rPr>
              <a:t> </a:t>
            </a:r>
            <a:r>
              <a:rPr lang="en-US" b="1">
                <a:latin typeface="Times New Roman" panose="02020603050405020304" charset="0"/>
                <a:cs typeface="Times New Roman" panose="02020603050405020304" charset="0"/>
              </a:rPr>
              <a:t>Algorithm Pseudo-Code</a:t>
            </a:r>
            <a:endParaRPr lang="en-US" b="1">
              <a:latin typeface="Times New Roman" panose="02020603050405020304" charset="0"/>
              <a:cs typeface="Times New Roman" panose="02020603050405020304" charset="0"/>
            </a:endParaRPr>
          </a:p>
          <a:p>
            <a:pPr algn="just"/>
            <a:endParaRPr lang="en-US"/>
          </a:p>
          <a:p>
            <a:pPr algn="just"/>
            <a:r>
              <a:rPr lang="en-US">
                <a:latin typeface="Times New Roman" panose="02020603050405020304" charset="0"/>
                <a:cs typeface="Times New Roman" panose="02020603050405020304" charset="0"/>
              </a:rPr>
              <a:t># Input: An image for object detection</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1: Preprocess the input image:  preprocess_image()</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2: Extract features using deep CNN layers:  features = extract_features(input_image)</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3: Apply a Feature Pyramid Network (FPN) for multi-scale features:</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multi_scale_features = apply_FPN(features)</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4: Predict object bounding boxes, class probabilities, and objectness scores:</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predictions = predict(multi_scale_features)</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5: Apply anchor boxes to predictions:   predicted_boxes = apply_anchor_boxes(predictions)</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6: Non-Maximum Suppression (NMS) to filter redundant boxes:   filtered_boxes = apply_NMS(predicted_boxes)</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7: Output the detected objects:    output_objects = format_output(filtered_boxes)</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8: Post-processing for visualization and analysis:   visualize_output(output_objects)</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Output: List of detected objects with coordinates, labels, and confidence scores</a:t>
            </a:r>
            <a:endParaRPr lang="en-US">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p:cNvPicPr/>
          <p:nvPr/>
        </p:nvPicPr>
        <p:blipFill>
          <a:blip r:embed="rId1">
            <a:alphaModFix amt="9000"/>
          </a:blip>
          <a:srcRect b="8470"/>
          <a:stretch>
            <a:fillRect/>
          </a:stretch>
        </p:blipFill>
        <p:spPr>
          <a:xfrm>
            <a:off x="156210" y="148590"/>
            <a:ext cx="11874500" cy="6487795"/>
          </a:xfrm>
          <a:prstGeom prst="rect">
            <a:avLst/>
          </a:prstGeom>
          <a:noFill/>
          <a:ln w="9525">
            <a:noFill/>
          </a:ln>
        </p:spPr>
      </p:pic>
      <p:sp>
        <p:nvSpPr>
          <p:cNvPr id="2" name="Text Box 1"/>
          <p:cNvSpPr txBox="1"/>
          <p:nvPr/>
        </p:nvSpPr>
        <p:spPr>
          <a:xfrm>
            <a:off x="622300" y="508000"/>
            <a:ext cx="10676890" cy="4656455"/>
          </a:xfrm>
          <a:prstGeom prst="rect">
            <a:avLst/>
          </a:prstGeom>
          <a:noFill/>
        </p:spPr>
        <p:txBody>
          <a:bodyPr wrap="square" rtlCol="0">
            <a:noAutofit/>
          </a:bodyPr>
          <a:lstStyle/>
          <a:p>
            <a:pPr algn="just"/>
            <a:r>
              <a:rPr lang="en-US">
                <a:latin typeface="Times New Roman" panose="02020603050405020304" charset="0"/>
                <a:cs typeface="Times New Roman" panose="02020603050405020304" charset="0"/>
              </a:rPr>
              <a:t># Input: List of bounding boxes with associated confidence scores</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Output: List of selected bounding boxes after NMS</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1: Sort the bounding boxes by their confidence scores in descending order</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sorted_boxes = sort_boxes_by_confidence(bounding_boxes)</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2: Initialize an empty list to store the selected bounding boxes</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selected_boxes = []</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3: Loop through the sorted bounding boxes</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for box in sorted_boxes:</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 Add the current box to the selected list</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selected_boxes.append(box)</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 Compare the current box with all remaining boxes</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for other_box in sorted_boxes:</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if box and other_box overlap significantly:</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 Remove the other_box from consideration</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remove other_box from sorted_boxes</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 Step 4: Return the selected_boxes as the final list of non-overlapping bounding boxes</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return selected_boxes</a:t>
            </a:r>
            <a:endParaRPr lang="en-US">
              <a:latin typeface="Times New Roman" panose="02020603050405020304" charset="0"/>
              <a:cs typeface="Times New Roman" panose="02020603050405020304" charset="0"/>
            </a:endParaRPr>
          </a:p>
        </p:txBody>
      </p:sp>
      <p:sp>
        <p:nvSpPr>
          <p:cNvPr id="3" name="Text Box 2"/>
          <p:cNvSpPr txBox="1"/>
          <p:nvPr/>
        </p:nvSpPr>
        <p:spPr>
          <a:xfrm>
            <a:off x="478155" y="124460"/>
            <a:ext cx="3866515" cy="368300"/>
          </a:xfrm>
          <a:prstGeom prst="rect">
            <a:avLst/>
          </a:prstGeom>
          <a:noFill/>
        </p:spPr>
        <p:txBody>
          <a:bodyPr wrap="square" rtlCol="0">
            <a:spAutoFit/>
          </a:bodyPr>
          <a:lstStyle/>
          <a:p>
            <a:r>
              <a:rPr lang="en-US" b="1">
                <a:latin typeface="Times New Roman" panose="02020603050405020304" charset="0"/>
                <a:cs typeface="Times New Roman" panose="02020603050405020304" charset="0"/>
              </a:rPr>
              <a:t>NMS Algorithm Pseudo Code:</a:t>
            </a:r>
            <a:endParaRPr lang="en-US" b="1">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p:cNvPicPr/>
          <p:nvPr/>
        </p:nvPicPr>
        <p:blipFill>
          <a:blip r:embed="rId1">
            <a:alphaModFix amt="20000"/>
          </a:blip>
          <a:stretch>
            <a:fillRect/>
          </a:stretch>
        </p:blipFill>
        <p:spPr>
          <a:xfrm>
            <a:off x="163195" y="95885"/>
            <a:ext cx="11858625" cy="6544945"/>
          </a:xfrm>
          <a:prstGeom prst="rect">
            <a:avLst/>
          </a:prstGeom>
          <a:noFill/>
          <a:ln w="9525">
            <a:noFill/>
          </a:ln>
        </p:spPr>
      </p:pic>
      <p:sp>
        <p:nvSpPr>
          <p:cNvPr id="2" name="Text Box 1"/>
          <p:cNvSpPr txBox="1"/>
          <p:nvPr/>
        </p:nvSpPr>
        <p:spPr>
          <a:xfrm>
            <a:off x="3768090" y="432435"/>
            <a:ext cx="6877685" cy="521970"/>
          </a:xfrm>
          <a:prstGeom prst="rect">
            <a:avLst/>
          </a:prstGeom>
          <a:noFill/>
        </p:spPr>
        <p:txBody>
          <a:bodyPr wrap="square" rtlCol="0">
            <a:spAutoFit/>
          </a:bodyPr>
          <a:lstStyle/>
          <a:p>
            <a:r>
              <a:rPr lang="en-IN" altLang="en-US" sz="2800">
                <a:gradFill>
                  <a:gsLst>
                    <a:gs pos="0">
                      <a:srgbClr val="007BD3"/>
                    </a:gs>
                    <a:gs pos="100000">
                      <a:srgbClr val="034373"/>
                    </a:gs>
                  </a:gsLst>
                  <a:lin scaled="0"/>
                </a:gradFill>
                <a:latin typeface="Times New Roman" panose="02020603050405020304" charset="0"/>
                <a:cs typeface="Times New Roman" panose="02020603050405020304" charset="0"/>
              </a:rPr>
              <a:t>Hardware Requirements</a:t>
            </a:r>
            <a:endParaRPr lang="en-IN" altLang="en-US" sz="2800">
              <a:gradFill>
                <a:gsLst>
                  <a:gs pos="0">
                    <a:srgbClr val="007BD3"/>
                  </a:gs>
                  <a:gs pos="100000">
                    <a:srgbClr val="034373"/>
                  </a:gs>
                </a:gsLst>
                <a:lin scaled="0"/>
              </a:gradFill>
              <a:latin typeface="Times New Roman" panose="02020603050405020304" charset="0"/>
              <a:cs typeface="Times New Roman" panose="02020603050405020304" charset="0"/>
            </a:endParaRPr>
          </a:p>
        </p:txBody>
      </p:sp>
      <p:sp>
        <p:nvSpPr>
          <p:cNvPr id="3" name="Text Box 2"/>
          <p:cNvSpPr txBox="1"/>
          <p:nvPr/>
        </p:nvSpPr>
        <p:spPr>
          <a:xfrm>
            <a:off x="1555750" y="1471295"/>
            <a:ext cx="3001010" cy="2028190"/>
          </a:xfrm>
          <a:prstGeom prst="rect">
            <a:avLst/>
          </a:prstGeom>
          <a:solidFill>
            <a:schemeClr val="bg1"/>
          </a:solidFill>
        </p:spPr>
        <p:txBody>
          <a:bodyPr wrap="square" rtlCol="0">
            <a:noAutofit/>
          </a:bodyPr>
          <a:lstStyle/>
          <a:p>
            <a:r>
              <a:rPr lang="en-US" b="1">
                <a:latin typeface="Times New Roman" panose="02020603050405020304" charset="0"/>
                <a:cs typeface="Times New Roman" panose="02020603050405020304" charset="0"/>
              </a:rPr>
              <a:t>CPU:</a:t>
            </a:r>
            <a:endParaRPr lang="en-US" b="1">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Intel Core i5-7400:</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Cores: 4</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Threads: 4</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Base Clock: 3.0 GHz</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Max Turbo Boost: 3.5 GHz</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
        <p:nvSpPr>
          <p:cNvPr id="5" name="Text Box 4"/>
          <p:cNvSpPr txBox="1"/>
          <p:nvPr/>
        </p:nvSpPr>
        <p:spPr>
          <a:xfrm>
            <a:off x="6893560" y="1615440"/>
            <a:ext cx="3606800" cy="2773045"/>
          </a:xfrm>
          <a:prstGeom prst="rect">
            <a:avLst/>
          </a:prstGeom>
          <a:solidFill>
            <a:schemeClr val="bg1"/>
          </a:solidFill>
        </p:spPr>
        <p:txBody>
          <a:bodyPr wrap="square" rtlCol="0">
            <a:noAutofit/>
          </a:bodyPr>
          <a:lstStyle/>
          <a:p>
            <a:r>
              <a:rPr lang="en-US" b="1">
                <a:latin typeface="Times New Roman" panose="02020603050405020304" charset="0"/>
                <a:cs typeface="Times New Roman" panose="02020603050405020304" charset="0"/>
                <a:sym typeface="+mn-ea"/>
              </a:rPr>
              <a:t>GPU:</a:t>
            </a:r>
            <a:endParaRPr lang="en-US" b="1">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NVIDIA GeForce GTX 1050 Ti:</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GPU Architecture: Pascal</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CUDA Cores: 768</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VRAM: 4 GB GDDR5</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Base Clock: 1290 MHz</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Boost Clock: 1392 MHz</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Memory Bus: 128-bit</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TDP: 75W</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endParaRPr lang="en-US"/>
          </a:p>
        </p:txBody>
      </p:sp>
      <p:sp>
        <p:nvSpPr>
          <p:cNvPr id="6" name="Text Box 5"/>
          <p:cNvSpPr txBox="1"/>
          <p:nvPr/>
        </p:nvSpPr>
        <p:spPr>
          <a:xfrm>
            <a:off x="1296670" y="4388485"/>
            <a:ext cx="4665345" cy="1476375"/>
          </a:xfrm>
          <a:prstGeom prst="rect">
            <a:avLst/>
          </a:prstGeom>
          <a:solidFill>
            <a:schemeClr val="bg1"/>
          </a:solidFill>
        </p:spPr>
        <p:txBody>
          <a:bodyPr wrap="square" rtlCol="0">
            <a:spAutoFit/>
          </a:bodyPr>
          <a:lstStyle/>
          <a:p>
            <a:r>
              <a:rPr lang="en-US" b="1">
                <a:latin typeface="Times New Roman" panose="02020603050405020304" charset="0"/>
                <a:cs typeface="Times New Roman" panose="02020603050405020304" charset="0"/>
                <a:sym typeface="+mn-ea"/>
              </a:rPr>
              <a:t>RAM:</a:t>
            </a:r>
            <a:r>
              <a:rPr lang="en-US">
                <a:latin typeface="Times New Roman" panose="02020603050405020304" charset="0"/>
                <a:cs typeface="Times New Roman" panose="02020603050405020304" charset="0"/>
                <a:sym typeface="+mn-ea"/>
              </a:rPr>
              <a:t> You should have at least 8GB of RAM, but more RAM is better, especially if</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you are dealing with large datasets or high-resolution images. </a:t>
            </a:r>
            <a:endParaRPr lang="en-US">
              <a:latin typeface="Times New Roman" panose="02020603050405020304" charset="0"/>
              <a:cs typeface="Times New Roman" panose="02020603050405020304" charset="0"/>
              <a:sym typeface="+mn-ea"/>
            </a:endParaRPr>
          </a:p>
          <a:p>
            <a:r>
              <a:rPr lang="en-US" b="1">
                <a:latin typeface="Times New Roman" panose="02020603050405020304" charset="0"/>
                <a:cs typeface="Times New Roman" panose="02020603050405020304" charset="0"/>
                <a:sym typeface="+mn-ea"/>
              </a:rPr>
              <a:t>Storage: </a:t>
            </a:r>
            <a:r>
              <a:rPr lang="en-US">
                <a:latin typeface="Times New Roman" panose="02020603050405020304" charset="0"/>
                <a:cs typeface="Times New Roman" panose="02020603050405020304" charset="0"/>
                <a:sym typeface="+mn-ea"/>
              </a:rPr>
              <a:t>Minimum 100 GB</a:t>
            </a:r>
            <a:endParaRPr lang="en-US"/>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alphaModFix amt="20000"/>
          </a:blip>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537845" y="433070"/>
            <a:ext cx="11116310" cy="5420995"/>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lstStyle/>
          <a:p>
            <a:r>
              <a:rPr lang="en-US" sz="2800" b="1">
                <a:ln w="15875"/>
                <a:gradFill>
                  <a:gsLst>
                    <a:gs pos="0">
                      <a:srgbClr val="007BD3"/>
                    </a:gs>
                    <a:gs pos="100000">
                      <a:srgbClr val="034373"/>
                    </a:gs>
                  </a:gsLst>
                  <a:lin scaled="0"/>
                </a:gradFill>
                <a:effectLst/>
                <a:latin typeface="Times New Roman" panose="02020603050405020304" charset="0"/>
                <a:cs typeface="Times New Roman" panose="02020603050405020304" charset="0"/>
              </a:rPr>
              <a:t>Software requirement</a:t>
            </a:r>
            <a:r>
              <a:rPr lang="en-IN" altLang="en-US" sz="2800" b="1">
                <a:ln w="15875"/>
                <a:gradFill>
                  <a:gsLst>
                    <a:gs pos="0">
                      <a:srgbClr val="007BD3"/>
                    </a:gs>
                    <a:gs pos="100000">
                      <a:srgbClr val="034373"/>
                    </a:gs>
                  </a:gsLst>
                  <a:lin scaled="0"/>
                </a:gradFill>
                <a:effectLst/>
                <a:latin typeface="Times New Roman" panose="02020603050405020304" charset="0"/>
                <a:cs typeface="Times New Roman" panose="02020603050405020304" charset="0"/>
              </a:rPr>
              <a:t>s</a:t>
            </a:r>
            <a:r>
              <a:rPr lang="en-US" sz="2800" b="1">
                <a:ln w="15875"/>
                <a:gradFill>
                  <a:gsLst>
                    <a:gs pos="0">
                      <a:srgbClr val="007BD3"/>
                    </a:gs>
                    <a:gs pos="100000">
                      <a:srgbClr val="034373"/>
                    </a:gs>
                  </a:gsLst>
                  <a:lin scaled="0"/>
                </a:gradFill>
                <a:effectLst/>
                <a:latin typeface="Times New Roman" panose="02020603050405020304" charset="0"/>
                <a:cs typeface="Times New Roman" panose="02020603050405020304" charset="0"/>
              </a:rPr>
              <a:t> :</a:t>
            </a:r>
            <a:endParaRPr lang="en-US" sz="2800" b="1">
              <a:ln w="15875"/>
              <a:gradFill>
                <a:gsLst>
                  <a:gs pos="0">
                    <a:srgbClr val="007BD3"/>
                  </a:gs>
                  <a:gs pos="100000">
                    <a:srgbClr val="034373"/>
                  </a:gs>
                </a:gsLst>
                <a:lin scaled="0"/>
              </a:gradFill>
              <a:effectLst/>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r>
              <a:rPr lang="en-US" b="1">
                <a:latin typeface="Times New Roman" panose="02020603050405020304" charset="0"/>
                <a:cs typeface="Times New Roman" panose="02020603050405020304" charset="0"/>
              </a:rPr>
              <a:t>1. Real-time Data Processing:    </a:t>
            </a:r>
            <a:r>
              <a:rPr lang="en-US">
                <a:latin typeface="Times New Roman" panose="02020603050405020304" charset="0"/>
                <a:cs typeface="Times New Roman" panose="02020603050405020304" charset="0"/>
              </a:rPr>
              <a:t>OpenCV </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r>
              <a:rPr lang="en-US" b="1">
                <a:latin typeface="Times New Roman" panose="02020603050405020304" charset="0"/>
                <a:cs typeface="Times New Roman" panose="02020603050405020304" charset="0"/>
              </a:rPr>
              <a:t>2. Deep Learning Framework:  </a:t>
            </a:r>
            <a:r>
              <a:rPr lang="en-IN" altLang="en-US">
                <a:latin typeface="Times New Roman" panose="02020603050405020304" charset="0"/>
                <a:cs typeface="Times New Roman" panose="02020603050405020304" charset="0"/>
              </a:rPr>
              <a:t>Ultralytics</a:t>
            </a:r>
            <a:r>
              <a:rPr lang="en-US">
                <a:latin typeface="Times New Roman" panose="02020603050405020304" charset="0"/>
                <a:cs typeface="Times New Roman" panose="02020603050405020304" charset="0"/>
              </a:rPr>
              <a:t> YOLO </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r>
              <a:rPr lang="en-IN" altLang="en-US" b="1">
                <a:latin typeface="Times New Roman" panose="02020603050405020304" charset="0"/>
                <a:cs typeface="Times New Roman" panose="02020603050405020304" charset="0"/>
              </a:rPr>
              <a:t>3. </a:t>
            </a:r>
            <a:r>
              <a:rPr lang="en-US" b="1">
                <a:latin typeface="Times New Roman" panose="02020603050405020304" charset="0"/>
                <a:cs typeface="Times New Roman" panose="02020603050405020304" charset="0"/>
              </a:rPr>
              <a:t>Data Analytics Tools:</a:t>
            </a:r>
            <a:endParaRPr lang="en-US" b="1">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Data analytics and visualization tools (e.g., Python libraries like pytube</a:t>
            </a:r>
            <a:r>
              <a:rPr lang="en-IN" altLang="en-US">
                <a:latin typeface="Times New Roman" panose="02020603050405020304" charset="0"/>
                <a:cs typeface="Times New Roman" panose="02020603050405020304" charset="0"/>
              </a:rPr>
              <a:t>, Streamlit, Geocoder,webbrowser,etc</a:t>
            </a:r>
            <a:r>
              <a:rPr lang="en-US">
                <a:latin typeface="Times New Roman" panose="02020603050405020304" charset="0"/>
                <a:cs typeface="Times New Roman" panose="02020603050405020304" charset="0"/>
              </a:rPr>
              <a:t>) for generating reports and insights.</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r>
              <a:rPr lang="en-IN" altLang="en-US" b="1">
                <a:latin typeface="Times New Roman" panose="02020603050405020304" charset="0"/>
                <a:cs typeface="Times New Roman" panose="02020603050405020304" charset="0"/>
              </a:rPr>
              <a:t>4. </a:t>
            </a:r>
            <a:r>
              <a:rPr lang="en-US" b="1">
                <a:latin typeface="Times New Roman" panose="02020603050405020304" charset="0"/>
                <a:cs typeface="Times New Roman" panose="02020603050405020304" charset="0"/>
              </a:rPr>
              <a:t>Prerequisites for running darknet and opencv</a:t>
            </a:r>
            <a:endParaRPr lang="en-US" b="1">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Python: Language in which code is written</a:t>
            </a:r>
            <a:r>
              <a:rPr lang="en-IN" altLang="en-US">
                <a:latin typeface="Times New Roman" panose="02020603050405020304" charset="0"/>
                <a:cs typeface="Times New Roman" panose="02020603050405020304" charset="0"/>
              </a:rPr>
              <a:t>                                                </a:t>
            </a:r>
            <a:endParaRPr lang="en-IN" alt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Visual Studio Code: For building openCV and darknet code</a:t>
            </a:r>
            <a:r>
              <a:rPr lang="en-IN" altLang="en-US">
                <a:latin typeface="Times New Roman" panose="02020603050405020304" charset="0"/>
                <a:cs typeface="Times New Roman" panose="02020603050405020304" charset="0"/>
              </a:rPr>
              <a:t>                       </a:t>
            </a:r>
            <a:endParaRPr lang="en-IN" alt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Nvidia GPU Driver: For faster GPU performance</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CuDNN: A GPU-accelerated library of primitives for deep neural networks</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1">
            <a:alphaModFix amt="20000"/>
          </a:blip>
          <a:stretch>
            <a:fillRect/>
          </a:stretch>
        </p:blipFill>
        <p:spPr>
          <a:xfrm>
            <a:off x="173990" y="150495"/>
            <a:ext cx="11844020" cy="6557010"/>
          </a:xfrm>
          <a:prstGeom prst="rect">
            <a:avLst/>
          </a:prstGeom>
          <a:noFill/>
          <a:ln w="9525">
            <a:noFill/>
          </a:ln>
        </p:spPr>
      </p:pic>
      <p:sp>
        <p:nvSpPr>
          <p:cNvPr id="8" name="Rectangles 7"/>
          <p:cNvSpPr/>
          <p:nvPr/>
        </p:nvSpPr>
        <p:spPr>
          <a:xfrm>
            <a:off x="2635250" y="779145"/>
            <a:ext cx="6136640" cy="1413510"/>
          </a:xfrm>
          <a:prstGeom prst="rect">
            <a:avLst/>
          </a:prstGeom>
          <a:solidFill>
            <a:schemeClr val="accent4">
              <a:lumMod val="20000"/>
              <a:lumOff val="80000"/>
            </a:schemeClr>
          </a:solidFill>
          <a:ln w="3175">
            <a:solidFill>
              <a:schemeClr val="accent4">
                <a:lumMod val="20000"/>
                <a:lumOff val="80000"/>
              </a:schemeClr>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0" name="Text Box 9"/>
          <p:cNvSpPr txBox="1"/>
          <p:nvPr/>
        </p:nvSpPr>
        <p:spPr>
          <a:xfrm>
            <a:off x="486410" y="239395"/>
            <a:ext cx="4838065" cy="645160"/>
          </a:xfrm>
          <a:prstGeom prst="rect">
            <a:avLst/>
          </a:prstGeom>
          <a:noFill/>
        </p:spPr>
        <p:txBody>
          <a:bodyPr wrap="square" rtlCol="0">
            <a:spAutoFit/>
          </a:bodyPr>
          <a:lstStyle/>
          <a:p>
            <a:r>
              <a:rPr lang="en-IN" altLang="en-US" sz="3600" b="1">
                <a:latin typeface="Times New Roman" panose="02020603050405020304" charset="0"/>
                <a:cs typeface="Times New Roman" panose="02020603050405020304" charset="0"/>
              </a:rPr>
              <a:t>Table of Contents:</a:t>
            </a:r>
            <a:endParaRPr lang="en-IN" altLang="en-US" sz="3600" b="1">
              <a:latin typeface="Times New Roman" panose="02020603050405020304" charset="0"/>
              <a:cs typeface="Times New Roman" panose="02020603050405020304" charset="0"/>
            </a:endParaRPr>
          </a:p>
        </p:txBody>
      </p:sp>
      <p:sp>
        <p:nvSpPr>
          <p:cNvPr id="11" name="Text Box 10"/>
          <p:cNvSpPr txBox="1"/>
          <p:nvPr/>
        </p:nvSpPr>
        <p:spPr>
          <a:xfrm>
            <a:off x="1401445" y="779145"/>
            <a:ext cx="4522470" cy="5800725"/>
          </a:xfrm>
          <a:prstGeom prst="rect">
            <a:avLst/>
          </a:prstGeom>
          <a:noFill/>
        </p:spPr>
        <p:txBody>
          <a:bodyPr wrap="square" rtlCol="0">
            <a:noAutofit/>
          </a:bodyPr>
          <a:lstStyle/>
          <a:p>
            <a:pPr marL="285750" indent="-285750">
              <a:lnSpc>
                <a:spcPct val="150000"/>
              </a:lnSpc>
              <a:buFont typeface="Wingdings" panose="05000000000000000000" charset="0"/>
              <a:buChar char="§"/>
            </a:pPr>
            <a:r>
              <a:rPr lang="en-US" b="1" dirty="0">
                <a:latin typeface="Times New Roman" panose="02020603050405020304" charset="0"/>
                <a:cs typeface="Times New Roman" panose="02020603050405020304" charset="0"/>
              </a:rPr>
              <a:t>Abstract</a:t>
            </a:r>
            <a:endParaRPr 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US" b="1" dirty="0">
                <a:latin typeface="Times New Roman" panose="02020603050405020304" charset="0"/>
                <a:cs typeface="Times New Roman" panose="02020603050405020304" charset="0"/>
              </a:rPr>
              <a:t>Introduction</a:t>
            </a:r>
            <a:endParaRPr 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US" b="1" dirty="0">
                <a:latin typeface="Times New Roman" panose="02020603050405020304" charset="0"/>
                <a:cs typeface="Times New Roman" panose="02020603050405020304" charset="0"/>
              </a:rPr>
              <a:t>Aims and Objectives</a:t>
            </a:r>
            <a:endParaRPr 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US" b="1" dirty="0">
                <a:latin typeface="Times New Roman" panose="02020603050405020304" charset="0"/>
                <a:cs typeface="Times New Roman" panose="02020603050405020304" charset="0"/>
              </a:rPr>
              <a:t>Literature Survey</a:t>
            </a:r>
            <a:endParaRPr 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US" altLang="en-IN" b="1" dirty="0">
                <a:latin typeface="Times New Roman" panose="02020603050405020304" charset="0"/>
                <a:cs typeface="Times New Roman" panose="02020603050405020304" charset="0"/>
              </a:rPr>
              <a:t>Existing System</a:t>
            </a:r>
            <a:endParaRPr lang="en-IN" alt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IN" altLang="en-US" b="1" dirty="0">
                <a:latin typeface="Times New Roman" panose="02020603050405020304" charset="0"/>
                <a:cs typeface="Times New Roman" panose="02020603050405020304" charset="0"/>
              </a:rPr>
              <a:t>Drawback of the existing system</a:t>
            </a:r>
            <a:endParaRPr lang="en-IN" alt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IN" altLang="en-US" b="1" dirty="0">
                <a:latin typeface="Times New Roman" panose="02020603050405020304" charset="0"/>
                <a:cs typeface="Times New Roman" panose="02020603050405020304" charset="0"/>
                <a:sym typeface="+mn-ea"/>
              </a:rPr>
              <a:t>Problem Statement</a:t>
            </a:r>
            <a:endParaRPr 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US" b="1" dirty="0">
                <a:latin typeface="Times New Roman" panose="02020603050405020304" charset="0"/>
                <a:cs typeface="Times New Roman" panose="02020603050405020304" charset="0"/>
              </a:rPr>
              <a:t>Proposed System</a:t>
            </a:r>
            <a:endParaRPr 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US" b="1" dirty="0">
                <a:latin typeface="Times New Roman" panose="02020603050405020304" charset="0"/>
                <a:cs typeface="Times New Roman" panose="02020603050405020304" charset="0"/>
              </a:rPr>
              <a:t>Methodology</a:t>
            </a:r>
            <a:endParaRPr 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US" b="1" dirty="0">
                <a:latin typeface="Times New Roman" panose="02020603050405020304" charset="0"/>
                <a:cs typeface="Times New Roman" panose="02020603050405020304" charset="0"/>
              </a:rPr>
              <a:t>Algorithms</a:t>
            </a:r>
            <a:endParaRPr 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US" b="1" dirty="0">
                <a:latin typeface="Times New Roman" panose="02020603050405020304" charset="0"/>
                <a:cs typeface="Times New Roman" panose="02020603050405020304" charset="0"/>
              </a:rPr>
              <a:t>Hardware and Software requirements</a:t>
            </a:r>
            <a:endParaRPr 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US" b="1" dirty="0">
                <a:latin typeface="Times New Roman" panose="02020603050405020304" charset="0"/>
                <a:cs typeface="Times New Roman" panose="02020603050405020304" charset="0"/>
              </a:rPr>
              <a:t>Implementation plan</a:t>
            </a:r>
            <a:endParaRPr 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US" b="1" dirty="0">
                <a:latin typeface="Times New Roman" panose="02020603050405020304" charset="0"/>
                <a:cs typeface="Times New Roman" panose="02020603050405020304" charset="0"/>
              </a:rPr>
              <a:t>Conclusion</a:t>
            </a:r>
            <a:endParaRPr lang="en-US" b="1" dirty="0">
              <a:latin typeface="Times New Roman" panose="02020603050405020304" charset="0"/>
              <a:cs typeface="Times New Roman" panose="02020603050405020304" charset="0"/>
            </a:endParaRPr>
          </a:p>
          <a:p>
            <a:pPr marL="285750" indent="-285750">
              <a:lnSpc>
                <a:spcPct val="150000"/>
              </a:lnSpc>
              <a:buFont typeface="Wingdings" panose="05000000000000000000" charset="0"/>
              <a:buChar char="§"/>
            </a:pPr>
            <a:r>
              <a:rPr lang="en-US" b="1" dirty="0">
                <a:latin typeface="Times New Roman" panose="02020603050405020304" charset="0"/>
                <a:cs typeface="Times New Roman" panose="02020603050405020304" charset="0"/>
              </a:rPr>
              <a:t>References</a:t>
            </a:r>
            <a:endParaRPr lang="en-US" b="1" dirty="0">
              <a:latin typeface="Times New Roman" panose="02020603050405020304" charset="0"/>
              <a:cs typeface="Times New Roman" panose="02020603050405020304" charset="0"/>
            </a:endParaRPr>
          </a:p>
          <a:p>
            <a:pPr indent="0">
              <a:buFont typeface="Wingdings" panose="05000000000000000000" charset="0"/>
              <a:buNone/>
            </a:pPr>
            <a:endParaRPr lang="en-US" b="1" dirty="0">
              <a:latin typeface="Times New Roman" panose="02020603050405020304" charset="0"/>
              <a:cs typeface="Times New Roman" panose="02020603050405020304" charset="0"/>
            </a:endParaRPr>
          </a:p>
        </p:txBody>
      </p:sp>
      <p:grpSp>
        <p:nvGrpSpPr>
          <p:cNvPr id="586" name="Google Shape;586;p23"/>
          <p:cNvGrpSpPr/>
          <p:nvPr/>
        </p:nvGrpSpPr>
        <p:grpSpPr>
          <a:xfrm>
            <a:off x="8152765" y="1800225"/>
            <a:ext cx="3298190" cy="4295140"/>
            <a:chOff x="6" y="1009702"/>
            <a:chExt cx="2269458" cy="4179469"/>
          </a:xfrm>
        </p:grpSpPr>
        <p:grpSp>
          <p:nvGrpSpPr>
            <p:cNvPr id="587" name="Google Shape;587;p23"/>
            <p:cNvGrpSpPr/>
            <p:nvPr/>
          </p:nvGrpSpPr>
          <p:grpSpPr>
            <a:xfrm rot="9543332">
              <a:off x="574865" y="1130928"/>
              <a:ext cx="1042724" cy="1971814"/>
              <a:chOff x="2317210" y="2854708"/>
              <a:chExt cx="1786841" cy="3378955"/>
            </a:xfrm>
          </p:grpSpPr>
          <p:sp>
            <p:nvSpPr>
              <p:cNvPr id="588" name="Google Shape;588;p23"/>
              <p:cNvSpPr/>
              <p:nvPr/>
            </p:nvSpPr>
            <p:spPr>
              <a:xfrm>
                <a:off x="3570867" y="5957338"/>
                <a:ext cx="150196" cy="276325"/>
              </a:xfrm>
              <a:custGeom>
                <a:avLst/>
                <a:gdLst/>
                <a:ahLst/>
                <a:cxnLst/>
                <a:rect l="l" t="t" r="r" b="b"/>
                <a:pathLst>
                  <a:path w="1373" h="2526" extrusionOk="0">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23"/>
              <p:cNvSpPr/>
              <p:nvPr/>
            </p:nvSpPr>
            <p:spPr>
              <a:xfrm>
                <a:off x="2700308" y="5957338"/>
                <a:ext cx="150196" cy="276325"/>
              </a:xfrm>
              <a:custGeom>
                <a:avLst/>
                <a:gdLst/>
                <a:ahLst/>
                <a:cxnLst/>
                <a:rect l="l" t="t" r="r" b="b"/>
                <a:pathLst>
                  <a:path w="1373" h="2526" extrusionOk="0">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23"/>
              <p:cNvSpPr/>
              <p:nvPr/>
            </p:nvSpPr>
            <p:spPr>
              <a:xfrm>
                <a:off x="3896205" y="4973996"/>
                <a:ext cx="207846" cy="618177"/>
              </a:xfrm>
              <a:custGeom>
                <a:avLst/>
                <a:gdLst/>
                <a:ahLst/>
                <a:cxnLst/>
                <a:rect l="l" t="t" r="r" b="b"/>
                <a:pathLst>
                  <a:path w="1900" h="5651" extrusionOk="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23"/>
              <p:cNvSpPr/>
              <p:nvPr/>
            </p:nvSpPr>
            <p:spPr>
              <a:xfrm>
                <a:off x="3896205" y="3602962"/>
                <a:ext cx="207846" cy="617739"/>
              </a:xfrm>
              <a:custGeom>
                <a:avLst/>
                <a:gdLst/>
                <a:ahLst/>
                <a:cxnLst/>
                <a:rect l="l" t="t" r="r" b="b"/>
                <a:pathLst>
                  <a:path w="1900" h="5647" extrusionOk="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23"/>
              <p:cNvSpPr/>
              <p:nvPr/>
            </p:nvSpPr>
            <p:spPr>
              <a:xfrm>
                <a:off x="2317210" y="4973996"/>
                <a:ext cx="207955" cy="618177"/>
              </a:xfrm>
              <a:custGeom>
                <a:avLst/>
                <a:gdLst/>
                <a:ahLst/>
                <a:cxnLst/>
                <a:rect l="l" t="t" r="r" b="b"/>
                <a:pathLst>
                  <a:path w="1901" h="5651" extrusionOk="0">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23"/>
              <p:cNvSpPr/>
              <p:nvPr/>
            </p:nvSpPr>
            <p:spPr>
              <a:xfrm>
                <a:off x="2317210" y="3602962"/>
                <a:ext cx="207955" cy="617739"/>
              </a:xfrm>
              <a:custGeom>
                <a:avLst/>
                <a:gdLst/>
                <a:ahLst/>
                <a:cxnLst/>
                <a:rect l="l" t="t" r="r" b="b"/>
                <a:pathLst>
                  <a:path w="1901" h="5647" extrusionOk="0">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23"/>
              <p:cNvSpPr/>
              <p:nvPr/>
            </p:nvSpPr>
            <p:spPr>
              <a:xfrm>
                <a:off x="2386675" y="2854708"/>
                <a:ext cx="1648436" cy="3296762"/>
              </a:xfrm>
              <a:custGeom>
                <a:avLst/>
                <a:gdLst/>
                <a:ahLst/>
                <a:cxnLst/>
                <a:rect l="l" t="t" r="r" b="b"/>
                <a:pathLst>
                  <a:path w="15069" h="30137" extrusionOk="0">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23"/>
              <p:cNvSpPr/>
              <p:nvPr/>
            </p:nvSpPr>
            <p:spPr>
              <a:xfrm>
                <a:off x="2617278" y="2921767"/>
                <a:ext cx="1186690" cy="822085"/>
              </a:xfrm>
              <a:custGeom>
                <a:avLst/>
                <a:gdLst/>
                <a:ahLst/>
                <a:cxnLst/>
                <a:rect l="l" t="t" r="r" b="b"/>
                <a:pathLst>
                  <a:path w="10848" h="7515" extrusionOk="0">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23"/>
              <p:cNvSpPr/>
              <p:nvPr/>
            </p:nvSpPr>
            <p:spPr>
              <a:xfrm>
                <a:off x="2830925" y="3157729"/>
                <a:ext cx="759950" cy="1473736"/>
              </a:xfrm>
              <a:custGeom>
                <a:avLst/>
                <a:gdLst/>
                <a:ahLst/>
                <a:cxnLst/>
                <a:rect l="l" t="t" r="r" b="b"/>
                <a:pathLst>
                  <a:path w="6947" h="13472" extrusionOk="0">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23"/>
              <p:cNvSpPr/>
              <p:nvPr/>
            </p:nvSpPr>
            <p:spPr>
              <a:xfrm>
                <a:off x="2608089" y="3632608"/>
                <a:ext cx="1205068" cy="2078567"/>
              </a:xfrm>
              <a:custGeom>
                <a:avLst/>
                <a:gdLst/>
                <a:ahLst/>
                <a:cxnLst/>
                <a:rect l="l" t="t" r="r" b="b"/>
                <a:pathLst>
                  <a:path w="11016" h="19001" extrusionOk="0">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23"/>
              <p:cNvSpPr/>
              <p:nvPr/>
            </p:nvSpPr>
            <p:spPr>
              <a:xfrm>
                <a:off x="2437106" y="3570035"/>
                <a:ext cx="500799" cy="808848"/>
              </a:xfrm>
              <a:custGeom>
                <a:avLst/>
                <a:gdLst/>
                <a:ahLst/>
                <a:cxnLst/>
                <a:rect l="l" t="t" r="r" b="b"/>
                <a:pathLst>
                  <a:path w="4578" h="7394" extrusionOk="0">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23"/>
              <p:cNvSpPr/>
              <p:nvPr/>
            </p:nvSpPr>
            <p:spPr>
              <a:xfrm>
                <a:off x="2538624" y="5391662"/>
                <a:ext cx="331240" cy="381780"/>
              </a:xfrm>
              <a:custGeom>
                <a:avLst/>
                <a:gdLst/>
                <a:ahLst/>
                <a:cxnLst/>
                <a:rect l="l" t="t" r="r" b="b"/>
                <a:pathLst>
                  <a:path w="3028" h="3490" extrusionOk="0">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23"/>
              <p:cNvSpPr/>
              <p:nvPr/>
            </p:nvSpPr>
            <p:spPr>
              <a:xfrm>
                <a:off x="2466752" y="4399241"/>
                <a:ext cx="373904" cy="83576"/>
              </a:xfrm>
              <a:custGeom>
                <a:avLst/>
                <a:gdLst/>
                <a:ahLst/>
                <a:cxnLst/>
                <a:rect l="l" t="t" r="r" b="b"/>
                <a:pathLst>
                  <a:path w="3418" h="764" extrusionOk="0">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23"/>
              <p:cNvSpPr/>
              <p:nvPr/>
            </p:nvSpPr>
            <p:spPr>
              <a:xfrm>
                <a:off x="2466752" y="4825439"/>
                <a:ext cx="405080" cy="83248"/>
              </a:xfrm>
              <a:custGeom>
                <a:avLst/>
                <a:gdLst/>
                <a:ahLst/>
                <a:cxnLst/>
                <a:rect l="l" t="t" r="r" b="b"/>
                <a:pathLst>
                  <a:path w="3703" h="761" extrusionOk="0">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23"/>
              <p:cNvSpPr/>
              <p:nvPr/>
            </p:nvSpPr>
            <p:spPr>
              <a:xfrm>
                <a:off x="2466752" y="5238182"/>
                <a:ext cx="405080" cy="83138"/>
              </a:xfrm>
              <a:custGeom>
                <a:avLst/>
                <a:gdLst/>
                <a:ahLst/>
                <a:cxnLst/>
                <a:rect l="l" t="t" r="r" b="b"/>
                <a:pathLst>
                  <a:path w="3703" h="760" extrusionOk="0">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23"/>
              <p:cNvSpPr/>
              <p:nvPr/>
            </p:nvSpPr>
            <p:spPr>
              <a:xfrm>
                <a:off x="3483461" y="3570035"/>
                <a:ext cx="501127" cy="808848"/>
              </a:xfrm>
              <a:custGeom>
                <a:avLst/>
                <a:gdLst/>
                <a:ahLst/>
                <a:cxnLst/>
                <a:rect l="l" t="t" r="r" b="b"/>
                <a:pathLst>
                  <a:path w="4581" h="7394" extrusionOk="0">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23"/>
              <p:cNvSpPr/>
              <p:nvPr/>
            </p:nvSpPr>
            <p:spPr>
              <a:xfrm>
                <a:off x="3551941" y="5391662"/>
                <a:ext cx="331240" cy="381780"/>
              </a:xfrm>
              <a:custGeom>
                <a:avLst/>
                <a:gdLst/>
                <a:ahLst/>
                <a:cxnLst/>
                <a:rect l="l" t="t" r="r" b="b"/>
                <a:pathLst>
                  <a:path w="3028" h="3490" extrusionOk="0">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23"/>
              <p:cNvSpPr/>
              <p:nvPr/>
            </p:nvSpPr>
            <p:spPr>
              <a:xfrm>
                <a:off x="3581150" y="4399241"/>
                <a:ext cx="373904" cy="83576"/>
              </a:xfrm>
              <a:custGeom>
                <a:avLst/>
                <a:gdLst/>
                <a:ahLst/>
                <a:cxnLst/>
                <a:rect l="l" t="t" r="r" b="b"/>
                <a:pathLst>
                  <a:path w="3418" h="764" extrusionOk="0">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23"/>
              <p:cNvSpPr/>
              <p:nvPr/>
            </p:nvSpPr>
            <p:spPr>
              <a:xfrm>
                <a:off x="3549535" y="4825439"/>
                <a:ext cx="405518" cy="83248"/>
              </a:xfrm>
              <a:custGeom>
                <a:avLst/>
                <a:gdLst/>
                <a:ahLst/>
                <a:cxnLst/>
                <a:rect l="l" t="t" r="r" b="b"/>
                <a:pathLst>
                  <a:path w="3707" h="761" extrusionOk="0">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23"/>
              <p:cNvSpPr/>
              <p:nvPr/>
            </p:nvSpPr>
            <p:spPr>
              <a:xfrm>
                <a:off x="3549535" y="5238182"/>
                <a:ext cx="405518" cy="83138"/>
              </a:xfrm>
              <a:custGeom>
                <a:avLst/>
                <a:gdLst/>
                <a:ahLst/>
                <a:cxnLst/>
                <a:rect l="l" t="t" r="r" b="b"/>
                <a:pathLst>
                  <a:path w="3707" h="760" extrusionOk="0">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23"/>
              <p:cNvSpPr/>
              <p:nvPr/>
            </p:nvSpPr>
            <p:spPr>
              <a:xfrm>
                <a:off x="2732798" y="4073903"/>
                <a:ext cx="956200" cy="1468266"/>
              </a:xfrm>
              <a:custGeom>
                <a:avLst/>
                <a:gdLst/>
                <a:ahLst/>
                <a:cxnLst/>
                <a:rect l="l" t="t" r="r" b="b"/>
                <a:pathLst>
                  <a:path w="8741" h="13422" extrusionOk="0">
                    <a:moveTo>
                      <a:pt x="0" y="0"/>
                    </a:moveTo>
                    <a:lnTo>
                      <a:pt x="0" y="13422"/>
                    </a:lnTo>
                    <a:lnTo>
                      <a:pt x="8740" y="13422"/>
                    </a:lnTo>
                    <a:lnTo>
                      <a:pt x="8740" y="0"/>
                    </a:ln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23"/>
              <p:cNvSpPr/>
              <p:nvPr/>
            </p:nvSpPr>
            <p:spPr>
              <a:xfrm>
                <a:off x="2828409" y="4220600"/>
                <a:ext cx="764872" cy="1174985"/>
              </a:xfrm>
              <a:custGeom>
                <a:avLst/>
                <a:gdLst/>
                <a:ahLst/>
                <a:cxnLst/>
                <a:rect l="l" t="t" r="r" b="b"/>
                <a:pathLst>
                  <a:path w="6992" h="10741" extrusionOk="0">
                    <a:moveTo>
                      <a:pt x="1" y="0"/>
                    </a:moveTo>
                    <a:lnTo>
                      <a:pt x="1" y="10741"/>
                    </a:lnTo>
                    <a:lnTo>
                      <a:pt x="6992" y="10741"/>
                    </a:lnTo>
                    <a:lnTo>
                      <a:pt x="6992" y="0"/>
                    </a:ln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23"/>
              <p:cNvSpPr/>
              <p:nvPr/>
            </p:nvSpPr>
            <p:spPr>
              <a:xfrm>
                <a:off x="2763866" y="3686758"/>
                <a:ext cx="370622" cy="117378"/>
              </a:xfrm>
              <a:custGeom>
                <a:avLst/>
                <a:gdLst/>
                <a:ahLst/>
                <a:cxnLst/>
                <a:rect l="l" t="t" r="r" b="b"/>
                <a:pathLst>
                  <a:path w="3388" h="1073" extrusionOk="0">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23"/>
              <p:cNvSpPr/>
              <p:nvPr/>
            </p:nvSpPr>
            <p:spPr>
              <a:xfrm>
                <a:off x="2338104" y="3882683"/>
                <a:ext cx="207846" cy="207846"/>
              </a:xfrm>
              <a:custGeom>
                <a:avLst/>
                <a:gdLst/>
                <a:ahLst/>
                <a:cxnLst/>
                <a:rect l="l" t="t" r="r" b="b"/>
                <a:pathLst>
                  <a:path w="1900" h="1900" extrusionOk="0">
                    <a:moveTo>
                      <a:pt x="1900" y="0"/>
                    </a:moveTo>
                    <a:lnTo>
                      <a:pt x="1" y="1385"/>
                    </a:lnTo>
                    <a:lnTo>
                      <a:pt x="1" y="1899"/>
                    </a:lnTo>
                    <a:lnTo>
                      <a:pt x="1900" y="1735"/>
                    </a:lnTo>
                    <a:lnTo>
                      <a:pt x="190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23"/>
              <p:cNvSpPr/>
              <p:nvPr/>
            </p:nvSpPr>
            <p:spPr>
              <a:xfrm>
                <a:off x="3875857" y="3882683"/>
                <a:ext cx="207846" cy="207846"/>
              </a:xfrm>
              <a:custGeom>
                <a:avLst/>
                <a:gdLst/>
                <a:ahLst/>
                <a:cxnLst/>
                <a:rect l="l" t="t" r="r" b="b"/>
                <a:pathLst>
                  <a:path w="1900" h="1900" extrusionOk="0">
                    <a:moveTo>
                      <a:pt x="0" y="0"/>
                    </a:moveTo>
                    <a:lnTo>
                      <a:pt x="0" y="1735"/>
                    </a:lnTo>
                    <a:lnTo>
                      <a:pt x="1899" y="1899"/>
                    </a:lnTo>
                    <a:lnTo>
                      <a:pt x="1899" y="1385"/>
                    </a:lnTo>
                    <a:lnTo>
                      <a:pt x="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23"/>
              <p:cNvSpPr/>
              <p:nvPr/>
            </p:nvSpPr>
            <p:spPr>
              <a:xfrm>
                <a:off x="2464345" y="4202003"/>
                <a:ext cx="58853" cy="1380533"/>
              </a:xfrm>
              <a:custGeom>
                <a:avLst/>
                <a:gdLst/>
                <a:ahLst/>
                <a:cxnLst/>
                <a:rect l="l" t="t" r="r" b="b"/>
                <a:pathLst>
                  <a:path w="538" h="12620" extrusionOk="0">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23"/>
              <p:cNvSpPr/>
              <p:nvPr/>
            </p:nvSpPr>
            <p:spPr>
              <a:xfrm>
                <a:off x="2466752" y="4399241"/>
                <a:ext cx="56447" cy="83576"/>
              </a:xfrm>
              <a:custGeom>
                <a:avLst/>
                <a:gdLst/>
                <a:ahLst/>
                <a:cxnLst/>
                <a:rect l="l" t="t" r="r" b="b"/>
                <a:pathLst>
                  <a:path w="516" h="764" extrusionOk="0">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23"/>
              <p:cNvSpPr/>
              <p:nvPr/>
            </p:nvSpPr>
            <p:spPr>
              <a:xfrm>
                <a:off x="2466752" y="4825439"/>
                <a:ext cx="56447" cy="83248"/>
              </a:xfrm>
              <a:custGeom>
                <a:avLst/>
                <a:gdLst/>
                <a:ahLst/>
                <a:cxnLst/>
                <a:rect l="l" t="t" r="r" b="b"/>
                <a:pathLst>
                  <a:path w="516" h="761" extrusionOk="0">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23"/>
              <p:cNvSpPr/>
              <p:nvPr/>
            </p:nvSpPr>
            <p:spPr>
              <a:xfrm>
                <a:off x="2466752" y="5238182"/>
                <a:ext cx="56447" cy="83138"/>
              </a:xfrm>
              <a:custGeom>
                <a:avLst/>
                <a:gdLst/>
                <a:ahLst/>
                <a:cxnLst/>
                <a:rect l="l" t="t" r="r" b="b"/>
                <a:pathLst>
                  <a:path w="516" h="760" extrusionOk="0">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23"/>
              <p:cNvSpPr/>
              <p:nvPr/>
            </p:nvSpPr>
            <p:spPr>
              <a:xfrm>
                <a:off x="3898064" y="4202003"/>
                <a:ext cx="58963" cy="1380533"/>
              </a:xfrm>
              <a:custGeom>
                <a:avLst/>
                <a:gdLst/>
                <a:ahLst/>
                <a:cxnLst/>
                <a:rect l="l" t="t" r="r" b="b"/>
                <a:pathLst>
                  <a:path w="539" h="12620" extrusionOk="0">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23"/>
              <p:cNvSpPr/>
              <p:nvPr/>
            </p:nvSpPr>
            <p:spPr>
              <a:xfrm>
                <a:off x="3898064" y="4399241"/>
                <a:ext cx="56993" cy="83576"/>
              </a:xfrm>
              <a:custGeom>
                <a:avLst/>
                <a:gdLst/>
                <a:ahLst/>
                <a:cxnLst/>
                <a:rect l="l" t="t" r="r" b="b"/>
                <a:pathLst>
                  <a:path w="521" h="764" extrusionOk="0">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23"/>
              <p:cNvSpPr/>
              <p:nvPr/>
            </p:nvSpPr>
            <p:spPr>
              <a:xfrm>
                <a:off x="3898064" y="4825439"/>
                <a:ext cx="56993" cy="83248"/>
              </a:xfrm>
              <a:custGeom>
                <a:avLst/>
                <a:gdLst/>
                <a:ahLst/>
                <a:cxnLst/>
                <a:rect l="l" t="t" r="r" b="b"/>
                <a:pathLst>
                  <a:path w="521" h="761" extrusionOk="0">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23"/>
              <p:cNvSpPr/>
              <p:nvPr/>
            </p:nvSpPr>
            <p:spPr>
              <a:xfrm>
                <a:off x="3898064" y="5238182"/>
                <a:ext cx="56993" cy="83138"/>
              </a:xfrm>
              <a:custGeom>
                <a:avLst/>
                <a:gdLst/>
                <a:ahLst/>
                <a:cxnLst/>
                <a:rect l="l" t="t" r="r" b="b"/>
                <a:pathLst>
                  <a:path w="521" h="760" extrusionOk="0">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23"/>
              <p:cNvSpPr/>
              <p:nvPr/>
            </p:nvSpPr>
            <p:spPr>
              <a:xfrm>
                <a:off x="2475066" y="2857115"/>
                <a:ext cx="312206" cy="245039"/>
              </a:xfrm>
              <a:custGeom>
                <a:avLst/>
                <a:gdLst/>
                <a:ahLst/>
                <a:cxnLst/>
                <a:rect l="l" t="t" r="r" b="b"/>
                <a:pathLst>
                  <a:path w="2854" h="2240" extrusionOk="0">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23"/>
              <p:cNvSpPr/>
              <p:nvPr/>
            </p:nvSpPr>
            <p:spPr>
              <a:xfrm>
                <a:off x="2527903" y="2912359"/>
                <a:ext cx="171965" cy="134662"/>
              </a:xfrm>
              <a:custGeom>
                <a:avLst/>
                <a:gdLst/>
                <a:ahLst/>
                <a:cxnLst/>
                <a:rect l="l" t="t" r="r" b="b"/>
                <a:pathLst>
                  <a:path w="1572" h="1231" extrusionOk="0">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23"/>
              <p:cNvSpPr/>
              <p:nvPr/>
            </p:nvSpPr>
            <p:spPr>
              <a:xfrm>
                <a:off x="3633987" y="2857115"/>
                <a:ext cx="312316" cy="245039"/>
              </a:xfrm>
              <a:custGeom>
                <a:avLst/>
                <a:gdLst/>
                <a:ahLst/>
                <a:cxnLst/>
                <a:rect l="l" t="t" r="r" b="b"/>
                <a:pathLst>
                  <a:path w="2855" h="2240" extrusionOk="0">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23"/>
              <p:cNvSpPr/>
              <p:nvPr/>
            </p:nvSpPr>
            <p:spPr>
              <a:xfrm>
                <a:off x="3721831" y="2912359"/>
                <a:ext cx="171527" cy="134662"/>
              </a:xfrm>
              <a:custGeom>
                <a:avLst/>
                <a:gdLst/>
                <a:ahLst/>
                <a:cxnLst/>
                <a:rect l="l" t="t" r="r" b="b"/>
                <a:pathLst>
                  <a:path w="1568" h="1231" extrusionOk="0">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 name="Google Shape;625;p23"/>
            <p:cNvGrpSpPr/>
            <p:nvPr/>
          </p:nvGrpSpPr>
          <p:grpSpPr>
            <a:xfrm rot="2520371">
              <a:off x="589019" y="2924589"/>
              <a:ext cx="1091432" cy="2179351"/>
              <a:chOff x="4981723" y="2642593"/>
              <a:chExt cx="1870418" cy="3734815"/>
            </a:xfrm>
          </p:grpSpPr>
          <p:sp>
            <p:nvSpPr>
              <p:cNvPr id="626" name="Google Shape;626;p23"/>
              <p:cNvSpPr/>
              <p:nvPr/>
            </p:nvSpPr>
            <p:spPr>
              <a:xfrm>
                <a:off x="6364136" y="6171859"/>
                <a:ext cx="115081" cy="205549"/>
              </a:xfrm>
              <a:custGeom>
                <a:avLst/>
                <a:gdLst/>
                <a:ahLst/>
                <a:cxnLst/>
                <a:rect l="l" t="t" r="r" b="b"/>
                <a:pathLst>
                  <a:path w="1052" h="1879" extrusionOk="0">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23"/>
              <p:cNvSpPr/>
              <p:nvPr/>
            </p:nvSpPr>
            <p:spPr>
              <a:xfrm>
                <a:off x="5355194" y="6171859"/>
                <a:ext cx="114753" cy="205549"/>
              </a:xfrm>
              <a:custGeom>
                <a:avLst/>
                <a:gdLst/>
                <a:ahLst/>
                <a:cxnLst/>
                <a:rect l="l" t="t" r="r" b="b"/>
                <a:pathLst>
                  <a:path w="1049" h="1879" extrusionOk="0">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23"/>
              <p:cNvSpPr/>
              <p:nvPr/>
            </p:nvSpPr>
            <p:spPr>
              <a:xfrm>
                <a:off x="6583143" y="5274064"/>
                <a:ext cx="196141" cy="673530"/>
              </a:xfrm>
              <a:custGeom>
                <a:avLst/>
                <a:gdLst/>
                <a:ahLst/>
                <a:cxnLst/>
                <a:rect l="l" t="t" r="r" b="b"/>
                <a:pathLst>
                  <a:path w="1793" h="6157" extrusionOk="0">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23"/>
              <p:cNvSpPr/>
              <p:nvPr/>
            </p:nvSpPr>
            <p:spPr>
              <a:xfrm>
                <a:off x="6583143" y="3549469"/>
                <a:ext cx="196141" cy="673530"/>
              </a:xfrm>
              <a:custGeom>
                <a:avLst/>
                <a:gdLst/>
                <a:ahLst/>
                <a:cxnLst/>
                <a:rect l="l" t="t" r="r" b="b"/>
                <a:pathLst>
                  <a:path w="1793" h="6157" extrusionOk="0">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23"/>
              <p:cNvSpPr/>
              <p:nvPr/>
            </p:nvSpPr>
            <p:spPr>
              <a:xfrm>
                <a:off x="5054579" y="5274064"/>
                <a:ext cx="196360" cy="673530"/>
              </a:xfrm>
              <a:custGeom>
                <a:avLst/>
                <a:gdLst/>
                <a:ahLst/>
                <a:cxnLst/>
                <a:rect l="l" t="t" r="r" b="b"/>
                <a:pathLst>
                  <a:path w="1795" h="6157" extrusionOk="0">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23"/>
              <p:cNvSpPr/>
              <p:nvPr/>
            </p:nvSpPr>
            <p:spPr>
              <a:xfrm>
                <a:off x="5054579" y="3549469"/>
                <a:ext cx="196360" cy="673530"/>
              </a:xfrm>
              <a:custGeom>
                <a:avLst/>
                <a:gdLst/>
                <a:ahLst/>
                <a:cxnLst/>
                <a:rect l="l" t="t" r="r" b="b"/>
                <a:pathLst>
                  <a:path w="1795" h="6157" extrusionOk="0">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23"/>
              <p:cNvSpPr/>
              <p:nvPr/>
            </p:nvSpPr>
            <p:spPr>
              <a:xfrm>
                <a:off x="5115731" y="2642593"/>
                <a:ext cx="1602928" cy="3721533"/>
              </a:xfrm>
              <a:custGeom>
                <a:avLst/>
                <a:gdLst/>
                <a:ahLst/>
                <a:cxnLst/>
                <a:rect l="l" t="t" r="r" b="b"/>
                <a:pathLst>
                  <a:path w="14653" h="34020" extrusionOk="0">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23"/>
              <p:cNvSpPr/>
              <p:nvPr/>
            </p:nvSpPr>
            <p:spPr>
              <a:xfrm>
                <a:off x="5340098" y="2747940"/>
                <a:ext cx="1153653" cy="500143"/>
              </a:xfrm>
              <a:custGeom>
                <a:avLst/>
                <a:gdLst/>
                <a:ahLst/>
                <a:cxnLst/>
                <a:rect l="l" t="t" r="r" b="b"/>
                <a:pathLst>
                  <a:path w="10546" h="4572" extrusionOk="0">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23"/>
              <p:cNvSpPr/>
              <p:nvPr/>
            </p:nvSpPr>
            <p:spPr>
              <a:xfrm>
                <a:off x="5241643" y="3213082"/>
                <a:ext cx="1350779" cy="822960"/>
              </a:xfrm>
              <a:custGeom>
                <a:avLst/>
                <a:gdLst/>
                <a:ahLst/>
                <a:cxnLst/>
                <a:rect l="l" t="t" r="r" b="b"/>
                <a:pathLst>
                  <a:path w="12348" h="7523" extrusionOk="0">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23"/>
              <p:cNvSpPr/>
              <p:nvPr/>
            </p:nvSpPr>
            <p:spPr>
              <a:xfrm>
                <a:off x="5199308" y="3151056"/>
                <a:ext cx="401689" cy="749667"/>
              </a:xfrm>
              <a:custGeom>
                <a:avLst/>
                <a:gdLst/>
                <a:ahLst/>
                <a:cxnLst/>
                <a:rect l="l" t="t" r="r" b="b"/>
                <a:pathLst>
                  <a:path w="3672" h="6853" extrusionOk="0">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23"/>
              <p:cNvSpPr/>
              <p:nvPr/>
            </p:nvSpPr>
            <p:spPr>
              <a:xfrm>
                <a:off x="5161457" y="3824376"/>
                <a:ext cx="384186" cy="83576"/>
              </a:xfrm>
              <a:custGeom>
                <a:avLst/>
                <a:gdLst/>
                <a:ahLst/>
                <a:cxnLst/>
                <a:rect l="l" t="t" r="r" b="b"/>
                <a:pathLst>
                  <a:path w="3512" h="764" extrusionOk="0">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23"/>
              <p:cNvSpPr/>
              <p:nvPr/>
            </p:nvSpPr>
            <p:spPr>
              <a:xfrm>
                <a:off x="6233082" y="3151056"/>
                <a:ext cx="401580" cy="749667"/>
              </a:xfrm>
              <a:custGeom>
                <a:avLst/>
                <a:gdLst/>
                <a:ahLst/>
                <a:cxnLst/>
                <a:rect l="l" t="t" r="r" b="b"/>
                <a:pathLst>
                  <a:path w="3671" h="6853" extrusionOk="0">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23"/>
              <p:cNvSpPr/>
              <p:nvPr/>
            </p:nvSpPr>
            <p:spPr>
              <a:xfrm>
                <a:off x="6288436" y="3824376"/>
                <a:ext cx="384624" cy="83576"/>
              </a:xfrm>
              <a:custGeom>
                <a:avLst/>
                <a:gdLst/>
                <a:ahLst/>
                <a:cxnLst/>
                <a:rect l="l" t="t" r="r" b="b"/>
                <a:pathLst>
                  <a:path w="3516" h="764" extrusionOk="0">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23"/>
              <p:cNvSpPr/>
              <p:nvPr/>
            </p:nvSpPr>
            <p:spPr>
              <a:xfrm>
                <a:off x="5418315" y="3581959"/>
                <a:ext cx="997441" cy="2485616"/>
              </a:xfrm>
              <a:custGeom>
                <a:avLst/>
                <a:gdLst/>
                <a:ahLst/>
                <a:cxnLst/>
                <a:rect l="l" t="t" r="r" b="b"/>
                <a:pathLst>
                  <a:path w="9118" h="22722" extrusionOk="0">
                    <a:moveTo>
                      <a:pt x="0" y="1"/>
                    </a:moveTo>
                    <a:lnTo>
                      <a:pt x="0" y="22722"/>
                    </a:lnTo>
                    <a:lnTo>
                      <a:pt x="9117" y="22722"/>
                    </a:lnTo>
                    <a:lnTo>
                      <a:pt x="9117"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23"/>
              <p:cNvSpPr/>
              <p:nvPr/>
            </p:nvSpPr>
            <p:spPr>
              <a:xfrm>
                <a:off x="5518410" y="3685008"/>
                <a:ext cx="797690" cy="2331592"/>
              </a:xfrm>
              <a:custGeom>
                <a:avLst/>
                <a:gdLst/>
                <a:ahLst/>
                <a:cxnLst/>
                <a:rect l="l" t="t" r="r" b="b"/>
                <a:pathLst>
                  <a:path w="7292" h="21314" extrusionOk="0">
                    <a:moveTo>
                      <a:pt x="0" y="0"/>
                    </a:moveTo>
                    <a:lnTo>
                      <a:pt x="0" y="21313"/>
                    </a:lnTo>
                    <a:lnTo>
                      <a:pt x="7292" y="21313"/>
                    </a:lnTo>
                    <a:lnTo>
                      <a:pt x="7292" y="0"/>
                    </a:ln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23"/>
              <p:cNvSpPr/>
              <p:nvPr/>
            </p:nvSpPr>
            <p:spPr>
              <a:xfrm>
                <a:off x="5473668" y="3261982"/>
                <a:ext cx="391516" cy="71105"/>
              </a:xfrm>
              <a:custGeom>
                <a:avLst/>
                <a:gdLst/>
                <a:ahLst/>
                <a:cxnLst/>
                <a:rect l="l" t="t" r="r" b="b"/>
                <a:pathLst>
                  <a:path w="3579" h="650" extrusionOk="0">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23"/>
              <p:cNvSpPr/>
              <p:nvPr/>
            </p:nvSpPr>
            <p:spPr>
              <a:xfrm>
                <a:off x="5241643" y="4181218"/>
                <a:ext cx="176778" cy="1835387"/>
              </a:xfrm>
              <a:custGeom>
                <a:avLst/>
                <a:gdLst/>
                <a:ahLst/>
                <a:cxnLst/>
                <a:rect l="l" t="t" r="r" b="b"/>
                <a:pathLst>
                  <a:path w="1616" h="16778" extrusionOk="0">
                    <a:moveTo>
                      <a:pt x="0" y="0"/>
                    </a:moveTo>
                    <a:lnTo>
                      <a:pt x="0" y="16777"/>
                    </a:lnTo>
                    <a:lnTo>
                      <a:pt x="1615" y="16777"/>
                    </a:lnTo>
                    <a:lnTo>
                      <a:pt x="1615" y="0"/>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23"/>
              <p:cNvSpPr/>
              <p:nvPr/>
            </p:nvSpPr>
            <p:spPr>
              <a:xfrm>
                <a:off x="6415661" y="4167544"/>
                <a:ext cx="176778" cy="1849061"/>
              </a:xfrm>
              <a:custGeom>
                <a:avLst/>
                <a:gdLst/>
                <a:ahLst/>
                <a:cxnLst/>
                <a:rect l="l" t="t" r="r" b="b"/>
                <a:pathLst>
                  <a:path w="1616" h="16903" extrusionOk="0">
                    <a:moveTo>
                      <a:pt x="0" y="1"/>
                    </a:moveTo>
                    <a:lnTo>
                      <a:pt x="0" y="16902"/>
                    </a:lnTo>
                    <a:lnTo>
                      <a:pt x="1615" y="16902"/>
                    </a:lnTo>
                    <a:lnTo>
                      <a:pt x="1615" y="1"/>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23"/>
              <p:cNvSpPr/>
              <p:nvPr/>
            </p:nvSpPr>
            <p:spPr>
              <a:xfrm>
                <a:off x="5498501" y="6112130"/>
                <a:ext cx="837071" cy="129740"/>
              </a:xfrm>
              <a:custGeom>
                <a:avLst/>
                <a:gdLst/>
                <a:ahLst/>
                <a:cxnLst/>
                <a:rect l="l" t="t" r="r" b="b"/>
                <a:pathLst>
                  <a:path w="7652" h="1186" extrusionOk="0">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23"/>
              <p:cNvSpPr/>
              <p:nvPr/>
            </p:nvSpPr>
            <p:spPr>
              <a:xfrm>
                <a:off x="5885865" y="6044197"/>
                <a:ext cx="62244" cy="294813"/>
              </a:xfrm>
              <a:custGeom>
                <a:avLst/>
                <a:gdLst/>
                <a:ahLst/>
                <a:cxnLst/>
                <a:rect l="l" t="t" r="r" b="b"/>
                <a:pathLst>
                  <a:path w="569" h="2695" extrusionOk="0">
                    <a:moveTo>
                      <a:pt x="1" y="1"/>
                    </a:moveTo>
                    <a:lnTo>
                      <a:pt x="1" y="2695"/>
                    </a:lnTo>
                    <a:lnTo>
                      <a:pt x="569" y="2695"/>
                    </a:lnTo>
                    <a:lnTo>
                      <a:pt x="569"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23"/>
              <p:cNvSpPr/>
              <p:nvPr/>
            </p:nvSpPr>
            <p:spPr>
              <a:xfrm>
                <a:off x="4981723" y="3421806"/>
                <a:ext cx="208065" cy="207955"/>
              </a:xfrm>
              <a:custGeom>
                <a:avLst/>
                <a:gdLst/>
                <a:ahLst/>
                <a:cxnLst/>
                <a:rect l="l" t="t" r="r" b="b"/>
                <a:pathLst>
                  <a:path w="1902" h="1901" extrusionOk="0">
                    <a:moveTo>
                      <a:pt x="1901" y="0"/>
                    </a:moveTo>
                    <a:lnTo>
                      <a:pt x="1" y="1385"/>
                    </a:lnTo>
                    <a:lnTo>
                      <a:pt x="1" y="1901"/>
                    </a:lnTo>
                    <a:lnTo>
                      <a:pt x="1901" y="1741"/>
                    </a:lnTo>
                    <a:lnTo>
                      <a:pt x="1901"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23"/>
              <p:cNvSpPr/>
              <p:nvPr/>
            </p:nvSpPr>
            <p:spPr>
              <a:xfrm>
                <a:off x="6644295" y="3421806"/>
                <a:ext cx="207846" cy="207955"/>
              </a:xfrm>
              <a:custGeom>
                <a:avLst/>
                <a:gdLst/>
                <a:ahLst/>
                <a:cxnLst/>
                <a:rect l="l" t="t" r="r" b="b"/>
                <a:pathLst>
                  <a:path w="1900" h="1901" extrusionOk="0">
                    <a:moveTo>
                      <a:pt x="0" y="0"/>
                    </a:moveTo>
                    <a:lnTo>
                      <a:pt x="0" y="1741"/>
                    </a:lnTo>
                    <a:lnTo>
                      <a:pt x="1900" y="1901"/>
                    </a:lnTo>
                    <a:lnTo>
                      <a:pt x="1900" y="1385"/>
                    </a:lnTo>
                    <a:lnTo>
                      <a:pt x="0"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23"/>
              <p:cNvSpPr/>
              <p:nvPr/>
            </p:nvSpPr>
            <p:spPr>
              <a:xfrm>
                <a:off x="5304217" y="4247292"/>
                <a:ext cx="45726" cy="1703788"/>
              </a:xfrm>
              <a:custGeom>
                <a:avLst/>
                <a:gdLst/>
                <a:ahLst/>
                <a:cxnLst/>
                <a:rect l="l" t="t" r="r" b="b"/>
                <a:pathLst>
                  <a:path w="418" h="15575" extrusionOk="0">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23"/>
              <p:cNvSpPr/>
              <p:nvPr/>
            </p:nvSpPr>
            <p:spPr>
              <a:xfrm>
                <a:off x="6484032" y="4247292"/>
                <a:ext cx="46273" cy="1703788"/>
              </a:xfrm>
              <a:custGeom>
                <a:avLst/>
                <a:gdLst/>
                <a:ahLst/>
                <a:cxnLst/>
                <a:rect l="l" t="t" r="r" b="b"/>
                <a:pathLst>
                  <a:path w="423" h="15575" extrusionOk="0">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23"/>
              <p:cNvSpPr/>
              <p:nvPr/>
            </p:nvSpPr>
            <p:spPr>
              <a:xfrm>
                <a:off x="5177538" y="2761504"/>
                <a:ext cx="299626" cy="259151"/>
              </a:xfrm>
              <a:custGeom>
                <a:avLst/>
                <a:gdLst/>
                <a:ahLst/>
                <a:cxnLst/>
                <a:rect l="l" t="t" r="r" b="b"/>
                <a:pathLst>
                  <a:path w="2739" h="2369" extrusionOk="0">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23"/>
              <p:cNvSpPr/>
              <p:nvPr/>
            </p:nvSpPr>
            <p:spPr>
              <a:xfrm>
                <a:off x="5227531" y="2819702"/>
                <a:ext cx="165073" cy="142757"/>
              </a:xfrm>
              <a:custGeom>
                <a:avLst/>
                <a:gdLst/>
                <a:ahLst/>
                <a:cxnLst/>
                <a:rect l="l" t="t" r="r" b="b"/>
                <a:pathLst>
                  <a:path w="1509" h="1305" extrusionOk="0">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23"/>
              <p:cNvSpPr/>
              <p:nvPr/>
            </p:nvSpPr>
            <p:spPr>
              <a:xfrm>
                <a:off x="6356807" y="2761504"/>
                <a:ext cx="299735" cy="259151"/>
              </a:xfrm>
              <a:custGeom>
                <a:avLst/>
                <a:gdLst/>
                <a:ahLst/>
                <a:cxnLst/>
                <a:rect l="l" t="t" r="r" b="b"/>
                <a:pathLst>
                  <a:path w="2740" h="2369" extrusionOk="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23"/>
              <p:cNvSpPr/>
              <p:nvPr/>
            </p:nvSpPr>
            <p:spPr>
              <a:xfrm>
                <a:off x="6441259" y="2819702"/>
                <a:ext cx="165292" cy="142757"/>
              </a:xfrm>
              <a:custGeom>
                <a:avLst/>
                <a:gdLst/>
                <a:ahLst/>
                <a:cxnLst/>
                <a:rect l="l" t="t" r="r" b="b"/>
                <a:pathLst>
                  <a:path w="1511" h="1305" extrusionOk="0">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 name="Google Shape;654;p23"/>
            <p:cNvGrpSpPr/>
            <p:nvPr/>
          </p:nvGrpSpPr>
          <p:grpSpPr>
            <a:xfrm>
              <a:off x="560026" y="2745487"/>
              <a:ext cx="1603976" cy="638240"/>
              <a:chOff x="560026" y="2745487"/>
              <a:chExt cx="1603976" cy="638240"/>
            </a:xfrm>
          </p:grpSpPr>
          <p:sp>
            <p:nvSpPr>
              <p:cNvPr id="655" name="Google Shape;655;p23"/>
              <p:cNvSpPr/>
              <p:nvPr/>
            </p:nvSpPr>
            <p:spPr>
              <a:xfrm rot="266348">
                <a:off x="637987" y="2912891"/>
                <a:ext cx="220350" cy="137725"/>
              </a:xfrm>
              <a:custGeom>
                <a:avLst/>
                <a:gdLst/>
                <a:ahLst/>
                <a:cxnLst/>
                <a:rect l="l" t="t" r="r" b="b"/>
                <a:pathLst>
                  <a:path w="8814" h="5509" extrusionOk="0">
                    <a:moveTo>
                      <a:pt x="8814" y="5509"/>
                    </a:moveTo>
                    <a:lnTo>
                      <a:pt x="1378" y="0"/>
                    </a:lnTo>
                    <a:lnTo>
                      <a:pt x="0" y="3030"/>
                    </a:lnTo>
                    <a:close/>
                  </a:path>
                </a:pathLst>
              </a:custGeom>
              <a:solidFill>
                <a:schemeClr val="accent1"/>
              </a:solidFill>
              <a:ln>
                <a:noFill/>
              </a:ln>
            </p:spPr>
            <p:txBody>
              <a:bodyPr/>
              <a:lstStyle/>
              <a:p>
                <a:endParaRPr lang="en-IN"/>
              </a:p>
            </p:txBody>
          </p:sp>
          <p:sp>
            <p:nvSpPr>
              <p:cNvPr id="656" name="Google Shape;656;p23"/>
              <p:cNvSpPr/>
              <p:nvPr/>
            </p:nvSpPr>
            <p:spPr>
              <a:xfrm rot="266348">
                <a:off x="563333" y="3095921"/>
                <a:ext cx="282300" cy="96400"/>
              </a:xfrm>
              <a:custGeom>
                <a:avLst/>
                <a:gdLst/>
                <a:ahLst/>
                <a:cxnLst/>
                <a:rect l="l" t="t" r="r" b="b"/>
                <a:pathLst>
                  <a:path w="11292" h="3856" extrusionOk="0">
                    <a:moveTo>
                      <a:pt x="11292" y="826"/>
                    </a:moveTo>
                    <a:lnTo>
                      <a:pt x="1652" y="0"/>
                    </a:lnTo>
                    <a:lnTo>
                      <a:pt x="0" y="3856"/>
                    </a:lnTo>
                    <a:close/>
                  </a:path>
                </a:pathLst>
              </a:custGeom>
              <a:solidFill>
                <a:schemeClr val="accent1"/>
              </a:solidFill>
              <a:ln>
                <a:noFill/>
              </a:ln>
            </p:spPr>
            <p:txBody>
              <a:bodyPr/>
              <a:lstStyle/>
              <a:p>
                <a:endParaRPr lang="en-IN"/>
              </a:p>
            </p:txBody>
          </p:sp>
          <p:sp>
            <p:nvSpPr>
              <p:cNvPr id="657" name="Google Shape;657;p23"/>
              <p:cNvSpPr/>
              <p:nvPr/>
            </p:nvSpPr>
            <p:spPr>
              <a:xfrm rot="266348">
                <a:off x="717899" y="3192484"/>
                <a:ext cx="144600" cy="185925"/>
              </a:xfrm>
              <a:custGeom>
                <a:avLst/>
                <a:gdLst/>
                <a:ahLst/>
                <a:cxnLst/>
                <a:rect l="l" t="t" r="r" b="b"/>
                <a:pathLst>
                  <a:path w="5784" h="7437" extrusionOk="0">
                    <a:moveTo>
                      <a:pt x="5784" y="0"/>
                    </a:moveTo>
                    <a:lnTo>
                      <a:pt x="0" y="6335"/>
                    </a:lnTo>
                    <a:lnTo>
                      <a:pt x="4407" y="7437"/>
                    </a:lnTo>
                    <a:close/>
                  </a:path>
                </a:pathLst>
              </a:custGeom>
              <a:solidFill>
                <a:schemeClr val="accent1"/>
              </a:solidFill>
              <a:ln>
                <a:noFill/>
              </a:ln>
            </p:spPr>
            <p:txBody>
              <a:bodyPr/>
              <a:lstStyle/>
              <a:p>
                <a:endParaRPr lang="en-IN"/>
              </a:p>
            </p:txBody>
          </p:sp>
          <p:sp>
            <p:nvSpPr>
              <p:cNvPr id="658" name="Google Shape;658;p23"/>
              <p:cNvSpPr/>
              <p:nvPr/>
            </p:nvSpPr>
            <p:spPr>
              <a:xfrm rot="266348">
                <a:off x="1876005" y="2752330"/>
                <a:ext cx="185900" cy="234100"/>
              </a:xfrm>
              <a:custGeom>
                <a:avLst/>
                <a:gdLst/>
                <a:ahLst/>
                <a:cxnLst/>
                <a:rect l="l" t="t" r="r" b="b"/>
                <a:pathLst>
                  <a:path w="7436" h="9364" extrusionOk="0">
                    <a:moveTo>
                      <a:pt x="0" y="9364"/>
                    </a:moveTo>
                    <a:lnTo>
                      <a:pt x="4957" y="0"/>
                    </a:lnTo>
                    <a:lnTo>
                      <a:pt x="7436" y="4406"/>
                    </a:lnTo>
                    <a:close/>
                  </a:path>
                </a:pathLst>
              </a:custGeom>
              <a:solidFill>
                <a:schemeClr val="accent1"/>
              </a:solidFill>
              <a:ln>
                <a:noFill/>
              </a:ln>
            </p:spPr>
            <p:txBody>
              <a:bodyPr/>
              <a:lstStyle/>
              <a:p>
                <a:endParaRPr lang="en-IN"/>
              </a:p>
            </p:txBody>
          </p:sp>
          <p:sp>
            <p:nvSpPr>
              <p:cNvPr id="659" name="Google Shape;659;p23"/>
              <p:cNvSpPr/>
              <p:nvPr/>
            </p:nvSpPr>
            <p:spPr>
              <a:xfrm rot="266348">
                <a:off x="1884195" y="2970368"/>
                <a:ext cx="275425" cy="123925"/>
              </a:xfrm>
              <a:custGeom>
                <a:avLst/>
                <a:gdLst/>
                <a:ahLst/>
                <a:cxnLst/>
                <a:rect l="l" t="t" r="r" b="b"/>
                <a:pathLst>
                  <a:path w="11017" h="4957" extrusionOk="0">
                    <a:moveTo>
                      <a:pt x="0" y="3305"/>
                    </a:moveTo>
                    <a:lnTo>
                      <a:pt x="9915" y="0"/>
                    </a:lnTo>
                    <a:lnTo>
                      <a:pt x="11017" y="4957"/>
                    </a:lnTo>
                    <a:close/>
                  </a:path>
                </a:pathLst>
              </a:custGeom>
              <a:solidFill>
                <a:schemeClr val="accent1"/>
              </a:solidFill>
              <a:ln>
                <a:noFill/>
              </a:ln>
            </p:spPr>
            <p:txBody>
              <a:bodyPr/>
              <a:lstStyle/>
              <a:p>
                <a:endParaRPr lang="en-IN"/>
              </a:p>
            </p:txBody>
          </p:sp>
          <p:sp>
            <p:nvSpPr>
              <p:cNvPr id="660" name="Google Shape;660;p23"/>
              <p:cNvSpPr/>
              <p:nvPr/>
            </p:nvSpPr>
            <p:spPr>
              <a:xfrm rot="266348">
                <a:off x="1903140" y="3128652"/>
                <a:ext cx="220325" cy="206575"/>
              </a:xfrm>
              <a:custGeom>
                <a:avLst/>
                <a:gdLst/>
                <a:ahLst/>
                <a:cxnLst/>
                <a:rect l="l" t="t" r="r" b="b"/>
                <a:pathLst>
                  <a:path w="8813" h="8263" extrusionOk="0">
                    <a:moveTo>
                      <a:pt x="0" y="0"/>
                    </a:moveTo>
                    <a:lnTo>
                      <a:pt x="8813" y="3581"/>
                    </a:lnTo>
                    <a:lnTo>
                      <a:pt x="7987" y="8263"/>
                    </a:lnTo>
                    <a:close/>
                  </a:path>
                </a:pathLst>
              </a:custGeom>
              <a:solidFill>
                <a:schemeClr val="accent1"/>
              </a:solidFill>
              <a:ln>
                <a:noFill/>
              </a:ln>
            </p:spPr>
            <p:txBody>
              <a:bodyPr/>
              <a:lstStyle/>
              <a:p>
                <a:endParaRPr lang="en-IN"/>
              </a:p>
            </p:txBody>
          </p:sp>
        </p:gr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additive="base">
                                        <p:cTn id="1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 calcmode="lin" valueType="num">
                                      <p:cBhvr additive="base">
                                        <p:cTn id="2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 calcmode="lin" valueType="num">
                                      <p:cBhvr additive="base">
                                        <p:cTn id="2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 calcmode="lin" valueType="num">
                                      <p:cBhvr additive="base">
                                        <p:cTn id="31"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 calcmode="lin" valueType="num">
                                      <p:cBhvr additive="base">
                                        <p:cTn id="35"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anim calcmode="lin" valueType="num">
                                      <p:cBhvr additive="base">
                                        <p:cTn id="39"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anim calcmode="lin" valueType="num">
                                      <p:cBhvr additive="base">
                                        <p:cTn id="43"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anim calcmode="lin" valueType="num">
                                      <p:cBhvr additive="base">
                                        <p:cTn id="47"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1">
                                            <p:txEl>
                                              <p:pRg st="11" end="11"/>
                                            </p:txEl>
                                          </p:spTgt>
                                        </p:tgtEl>
                                        <p:attrNameLst>
                                          <p:attrName>style.visibility</p:attrName>
                                        </p:attrNameLst>
                                      </p:cBhvr>
                                      <p:to>
                                        <p:strVal val="visible"/>
                                      </p:to>
                                    </p:set>
                                    <p:anim calcmode="lin" valueType="num">
                                      <p:cBhvr additive="base">
                                        <p:cTn id="51"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1">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anim calcmode="lin" valueType="num">
                                      <p:cBhvr additive="base">
                                        <p:cTn id="5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1">
                                            <p:txEl>
                                              <p:pRg st="13" end="13"/>
                                            </p:txEl>
                                          </p:spTgt>
                                        </p:tgtEl>
                                        <p:attrNameLst>
                                          <p:attrName>style.visibility</p:attrName>
                                        </p:attrNameLst>
                                      </p:cBhvr>
                                      <p:to>
                                        <p:strVal val="visible"/>
                                      </p:to>
                                    </p:set>
                                    <p:anim calcmode="lin" valueType="num">
                                      <p:cBhvr additive="base">
                                        <p:cTn id="59" dur="500" fill="hold"/>
                                        <p:tgtEl>
                                          <p:spTgt spid="11">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alphaModFix amt="20000"/>
          </a:blip>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459740" y="200660"/>
            <a:ext cx="4106545" cy="583565"/>
          </a:xfrm>
          <a:prstGeom prst="rect">
            <a:avLst/>
          </a:prstGeom>
          <a:noFill/>
        </p:spPr>
        <p:txBody>
          <a:bodyPr wrap="square" rtlCol="0" anchor="t">
            <a:spAutoFit/>
          </a:bodyPr>
          <a:lstStyle/>
          <a:p>
            <a:r>
              <a:rPr sz="3200" b="1">
                <a:ln w="15875"/>
                <a:gradFill>
                  <a:gsLst>
                    <a:gs pos="0">
                      <a:srgbClr val="007BD3"/>
                    </a:gs>
                    <a:gs pos="100000">
                      <a:srgbClr val="034373"/>
                    </a:gs>
                  </a:gsLst>
                  <a:lin scaled="0"/>
                </a:gradFill>
                <a:effectLst/>
                <a:latin typeface="Times New Roman" panose="02020603050405020304" charset="0"/>
                <a:cs typeface="Times New Roman" panose="02020603050405020304" charset="0"/>
                <a:sym typeface="+mn-ea"/>
              </a:rPr>
              <a:t>Implementation plan</a:t>
            </a:r>
            <a:r>
              <a:rPr lang="en-US" sz="3200" b="1">
                <a:ln w="15875"/>
                <a:gradFill>
                  <a:gsLst>
                    <a:gs pos="0">
                      <a:srgbClr val="007BD3"/>
                    </a:gs>
                    <a:gs pos="100000">
                      <a:srgbClr val="034373"/>
                    </a:gs>
                  </a:gsLst>
                  <a:lin scaled="0"/>
                </a:gradFill>
                <a:effectLst/>
                <a:latin typeface="Times New Roman" panose="02020603050405020304" charset="0"/>
                <a:cs typeface="Times New Roman" panose="02020603050405020304" charset="0"/>
                <a:sym typeface="+mn-ea"/>
              </a:rPr>
              <a:t>:</a:t>
            </a:r>
            <a:endParaRPr lang="en-US" sz="3200" b="1">
              <a:ln w="15875"/>
              <a:gradFill>
                <a:gsLst>
                  <a:gs pos="0">
                    <a:srgbClr val="007BD3"/>
                  </a:gs>
                  <a:gs pos="100000">
                    <a:srgbClr val="034373"/>
                  </a:gs>
                </a:gsLst>
                <a:lin scaled="0"/>
              </a:gradFill>
              <a:effectLst/>
              <a:latin typeface="Times New Roman" panose="02020603050405020304" charset="0"/>
              <a:cs typeface="Times New Roman" panose="02020603050405020304" charset="0"/>
              <a:sym typeface="+mn-ea"/>
            </a:endParaRPr>
          </a:p>
        </p:txBody>
      </p:sp>
      <p:pic>
        <p:nvPicPr>
          <p:cNvPr id="5" name="Picture 4"/>
          <p:cNvPicPr>
            <a:picLocks noChangeAspect="1"/>
          </p:cNvPicPr>
          <p:nvPr/>
        </p:nvPicPr>
        <p:blipFill>
          <a:blip r:embed="rId2"/>
          <a:stretch>
            <a:fillRect/>
          </a:stretch>
        </p:blipFill>
        <p:spPr>
          <a:xfrm>
            <a:off x="78105" y="784225"/>
            <a:ext cx="12019915" cy="5671820"/>
          </a:xfrm>
          <a:prstGeom prst="rect">
            <a:avLst/>
          </a:prstGeom>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03700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8955" y="268288"/>
            <a:ext cx="6113780" cy="4222115"/>
          </a:xfrm>
          <a:prstGeom prst="rect">
            <a:avLst/>
          </a:prstGeom>
        </p:spPr>
      </p:pic>
      <p:pic>
        <p:nvPicPr>
          <p:cNvPr id="670308881" name="Picture 1"/>
          <p:cNvPicPr>
            <a:picLocks noChangeAspect="1"/>
          </p:cNvPicPr>
          <p:nvPr/>
        </p:nvPicPr>
        <p:blipFill>
          <a:blip r:embed="rId2"/>
          <a:stretch>
            <a:fillRect/>
          </a:stretch>
        </p:blipFill>
        <p:spPr>
          <a:xfrm>
            <a:off x="5664835" y="3606800"/>
            <a:ext cx="6113780" cy="2933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3-10-12 at 19.11.18_172e6f2e"/>
          <p:cNvPicPr>
            <a:picLocks noChangeAspect="1"/>
          </p:cNvPicPr>
          <p:nvPr/>
        </p:nvPicPr>
        <p:blipFill>
          <a:blip r:embed="rId1"/>
          <a:stretch>
            <a:fillRect/>
          </a:stretch>
        </p:blipFill>
        <p:spPr>
          <a:xfrm>
            <a:off x="213678" y="221298"/>
            <a:ext cx="6108065" cy="6108065"/>
          </a:xfrm>
          <a:prstGeom prst="rect">
            <a:avLst/>
          </a:prstGeom>
        </p:spPr>
      </p:pic>
      <p:pic>
        <p:nvPicPr>
          <p:cNvPr id="3" name="Picture 2"/>
          <p:cNvPicPr>
            <a:picLocks noChangeAspect="1"/>
          </p:cNvPicPr>
          <p:nvPr/>
        </p:nvPicPr>
        <p:blipFill>
          <a:blip r:embed="rId2"/>
          <a:srcRect r="32943"/>
          <a:stretch>
            <a:fillRect/>
          </a:stretch>
        </p:blipFill>
        <p:spPr>
          <a:xfrm>
            <a:off x="6497320" y="221615"/>
            <a:ext cx="5302250" cy="60293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91795" y="718820"/>
            <a:ext cx="11409045" cy="54203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62890" y="812165"/>
            <a:ext cx="11666855" cy="52336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96875" y="979170"/>
            <a:ext cx="11398250" cy="48990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52755" y="898525"/>
            <a:ext cx="11286490" cy="50603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92430" y="879475"/>
            <a:ext cx="11407775" cy="50990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t="-1657" r="-20686"/>
          <a:stretch>
            <a:fillRect/>
          </a:stretch>
        </p:blipFill>
        <p:spPr>
          <a:xfrm>
            <a:off x="6085205" y="1676400"/>
            <a:ext cx="6035040" cy="3505200"/>
          </a:xfrm>
          <a:prstGeom prst="rect">
            <a:avLst/>
          </a:prstGeom>
        </p:spPr>
      </p:pic>
      <p:pic>
        <p:nvPicPr>
          <p:cNvPr id="3" name="Picture 2"/>
          <p:cNvPicPr>
            <a:picLocks noChangeAspect="1"/>
          </p:cNvPicPr>
          <p:nvPr/>
        </p:nvPicPr>
        <p:blipFill>
          <a:blip r:embed="rId2"/>
          <a:srcRect l="10839"/>
          <a:stretch>
            <a:fillRect/>
          </a:stretch>
        </p:blipFill>
        <p:spPr>
          <a:xfrm>
            <a:off x="553085" y="1267460"/>
            <a:ext cx="5197475" cy="43230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1">
            <a:alphaModFix amt="20000"/>
          </a:blip>
          <a:stretch>
            <a:fillRect/>
          </a:stretch>
        </p:blipFill>
        <p:spPr>
          <a:xfrm>
            <a:off x="109855" y="66675"/>
            <a:ext cx="11975465" cy="6680835"/>
          </a:xfrm>
          <a:prstGeom prst="rect">
            <a:avLst/>
          </a:prstGeom>
          <a:noFill/>
          <a:ln w="9525">
            <a:noFill/>
          </a:ln>
        </p:spPr>
      </p:pic>
      <p:sp>
        <p:nvSpPr>
          <p:cNvPr id="2" name="Text Box 1"/>
          <p:cNvSpPr txBox="1"/>
          <p:nvPr/>
        </p:nvSpPr>
        <p:spPr>
          <a:xfrm>
            <a:off x="1507490" y="2106295"/>
            <a:ext cx="9377680" cy="1753235"/>
          </a:xfrm>
          <a:prstGeom prst="rect">
            <a:avLst/>
          </a:prstGeom>
          <a:solidFill>
            <a:schemeClr val="bg1"/>
          </a:solidFill>
        </p:spPr>
        <p:txBody>
          <a:bodyPr wrap="square" rtlCol="0">
            <a:spAutoFit/>
          </a:bodyPr>
          <a:lstStyle/>
          <a:p>
            <a:pPr algn="just"/>
            <a:r>
              <a:rPr lang="en-US">
                <a:latin typeface="Times New Roman" panose="02020603050405020304" charset="0"/>
                <a:cs typeface="Times New Roman" panose="02020603050405020304" charset="0"/>
              </a:rPr>
              <a:t>Accident is a problem that causes loss of life and property. A </a:t>
            </a:r>
            <a:r>
              <a:rPr lang="en-IN" altLang="en-US">
                <a:latin typeface="Times New Roman" panose="02020603050405020304" charset="0"/>
                <a:cs typeface="Times New Roman" panose="02020603050405020304" charset="0"/>
              </a:rPr>
              <a:t>road in</a:t>
            </a:r>
            <a:r>
              <a:rPr lang="en-US">
                <a:latin typeface="Times New Roman" panose="02020603050405020304" charset="0"/>
                <a:cs typeface="Times New Roman" panose="02020603050405020304" charset="0"/>
              </a:rPr>
              <a:t>cident detection system can track incidents and send instant reports to nearby hospitals and police stations. The system which we are bulding aims to be cost-effective, precise, and increased accuracy for incident detection on Roads. The mentioned things will allow our system to be use for state and national highways surveillance. The project aims to improve the quality of life by ensuring that no one is left without help or assistance in emergencies.</a:t>
            </a:r>
            <a:endParaRPr lang="en-US">
              <a:latin typeface="Times New Roman" panose="02020603050405020304" charset="0"/>
              <a:cs typeface="Times New Roman" panose="02020603050405020304" charset="0"/>
            </a:endParaRPr>
          </a:p>
        </p:txBody>
      </p:sp>
      <p:sp>
        <p:nvSpPr>
          <p:cNvPr id="3" name="Text Box 2"/>
          <p:cNvSpPr txBox="1"/>
          <p:nvPr/>
        </p:nvSpPr>
        <p:spPr>
          <a:xfrm>
            <a:off x="3036570" y="739775"/>
            <a:ext cx="5963920" cy="645160"/>
          </a:xfrm>
          <a:prstGeom prst="rect">
            <a:avLst/>
          </a:prstGeom>
          <a:noFill/>
        </p:spPr>
        <p:txBody>
          <a:bodyPr wrap="square" rtlCol="0">
            <a:spAutoFit/>
          </a:bodyPr>
          <a:lstStyle/>
          <a:p>
            <a:pPr algn="ctr"/>
            <a:r>
              <a:rPr lang="en-IN" altLang="en-US" sz="3600">
                <a:ln w="15875"/>
                <a:gradFill>
                  <a:gsLst>
                    <a:gs pos="0">
                      <a:srgbClr val="012D86"/>
                    </a:gs>
                    <a:gs pos="100000">
                      <a:srgbClr val="0E2557"/>
                    </a:gs>
                  </a:gsLst>
                  <a:lin scaled="0"/>
                </a:gradFill>
                <a:effectLst/>
                <a:latin typeface="Times New Roman" panose="02020603050405020304" charset="0"/>
                <a:cs typeface="Times New Roman" panose="02020603050405020304" charset="0"/>
              </a:rPr>
              <a:t>Conclusion</a:t>
            </a:r>
            <a:endParaRPr lang="en-IN" altLang="en-US" sz="3600">
              <a:ln w="15875"/>
              <a:gradFill>
                <a:gsLst>
                  <a:gs pos="0">
                    <a:srgbClr val="012D86"/>
                  </a:gs>
                  <a:gs pos="100000">
                    <a:srgbClr val="0E2557"/>
                  </a:gs>
                </a:gsLst>
                <a:lin scaled="0"/>
              </a:gradFill>
              <a:effectLst/>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1">
            <a:alphaModFix amt="12000"/>
          </a:blip>
          <a:srcRect l="5059" t="9790" r="4737" b="9445"/>
          <a:stretch>
            <a:fillRect/>
          </a:stretch>
        </p:blipFill>
        <p:spPr>
          <a:xfrm>
            <a:off x="222885" y="380365"/>
            <a:ext cx="11877040" cy="6196965"/>
          </a:xfrm>
          <a:prstGeom prst="rect">
            <a:avLst/>
          </a:prstGeom>
          <a:noFill/>
          <a:ln w="9525">
            <a:noFill/>
          </a:ln>
        </p:spPr>
      </p:pic>
      <p:sp>
        <p:nvSpPr>
          <p:cNvPr id="7" name="Text Box 6"/>
          <p:cNvSpPr txBox="1"/>
          <p:nvPr/>
        </p:nvSpPr>
        <p:spPr>
          <a:xfrm>
            <a:off x="3176270" y="268605"/>
            <a:ext cx="5703570" cy="768350"/>
          </a:xfrm>
          <a:prstGeom prst="rect">
            <a:avLst/>
          </a:prstGeom>
          <a:noFill/>
        </p:spPr>
        <p:txBody>
          <a:bodyPr wrap="square" rtlCol="0">
            <a:spAutoFit/>
          </a:bodyPr>
          <a:lstStyle/>
          <a:p>
            <a:pPr algn="ctr"/>
            <a:r>
              <a:rPr lang="en-IN" altLang="en-US" sz="4400">
                <a:gradFill>
                  <a:gsLst>
                    <a:gs pos="0">
                      <a:srgbClr val="007BD3"/>
                    </a:gs>
                    <a:gs pos="100000">
                      <a:srgbClr val="034373"/>
                    </a:gs>
                  </a:gsLst>
                  <a:lin scaled="0"/>
                </a:gradFill>
                <a:latin typeface="Times New Roman" panose="02020603050405020304" charset="0"/>
                <a:cs typeface="Times New Roman" panose="02020603050405020304" charset="0"/>
              </a:rPr>
              <a:t>Abstract</a:t>
            </a:r>
            <a:endParaRPr lang="en-IN" altLang="en-US" sz="4400">
              <a:gradFill>
                <a:gsLst>
                  <a:gs pos="0">
                    <a:srgbClr val="007BD3"/>
                  </a:gs>
                  <a:gs pos="100000">
                    <a:srgbClr val="034373"/>
                  </a:gs>
                </a:gsLst>
                <a:lin scaled="0"/>
              </a:gradFill>
              <a:latin typeface="Times New Roman" panose="02020603050405020304" charset="0"/>
              <a:cs typeface="Times New Roman" panose="02020603050405020304" charset="0"/>
            </a:endParaRPr>
          </a:p>
        </p:txBody>
      </p:sp>
      <p:sp>
        <p:nvSpPr>
          <p:cNvPr id="2" name="Text Box 1"/>
          <p:cNvSpPr txBox="1"/>
          <p:nvPr/>
        </p:nvSpPr>
        <p:spPr>
          <a:xfrm>
            <a:off x="971550" y="1141730"/>
            <a:ext cx="10248265" cy="5262245"/>
          </a:xfrm>
          <a:prstGeom prst="rect">
            <a:avLst/>
          </a:prstGeom>
          <a:noFill/>
        </p:spPr>
        <p:txBody>
          <a:bodyPr wrap="square" rtlCol="0">
            <a:spAutoFit/>
          </a:bodyPr>
          <a:lstStyle/>
          <a:p>
            <a:pPr marL="285750" indent="-285750" algn="just">
              <a:lnSpc>
                <a:spcPct val="140000"/>
              </a:lnSpc>
              <a:buFont typeface="Wingdings" panose="05000000000000000000" charset="0"/>
              <a:buChar char="v"/>
            </a:pPr>
            <a:r>
              <a:rPr sz="2000">
                <a:latin typeface="Times New Roman" panose="02020603050405020304" charset="0"/>
                <a:cs typeface="Times New Roman" panose="02020603050405020304" charset="0"/>
              </a:rPr>
              <a:t>The leading cause of death in India is accidents. More than 80% of the victims are not caused by the incidents occurring, but by the failure to provide timely assistance to the victims.</a:t>
            </a:r>
            <a:endParaRPr sz="2000">
              <a:latin typeface="Times New Roman" panose="02020603050405020304" charset="0"/>
              <a:cs typeface="Times New Roman" panose="02020603050405020304" charset="0"/>
            </a:endParaRPr>
          </a:p>
          <a:p>
            <a:pPr indent="0" algn="just">
              <a:lnSpc>
                <a:spcPct val="140000"/>
              </a:lnSpc>
              <a:buFont typeface="Wingdings" panose="05000000000000000000" charset="0"/>
              <a:buNone/>
            </a:pPr>
            <a:endParaRPr sz="2000">
              <a:latin typeface="Times New Roman" panose="02020603050405020304" charset="0"/>
              <a:cs typeface="Times New Roman" panose="02020603050405020304" charset="0"/>
            </a:endParaRPr>
          </a:p>
          <a:p>
            <a:pPr marL="285750" indent="-285750" algn="just">
              <a:lnSpc>
                <a:spcPct val="140000"/>
              </a:lnSpc>
              <a:buFont typeface="Wingdings" panose="05000000000000000000" charset="0"/>
              <a:buChar char="v"/>
            </a:pPr>
            <a:r>
              <a:rPr lang="en-US" sz="2000">
                <a:latin typeface="Times New Roman" panose="02020603050405020304" charset="0"/>
                <a:cs typeface="Times New Roman" panose="02020603050405020304" charset="0"/>
              </a:rPr>
              <a:t>On highways where there is really light traffic and</a:t>
            </a:r>
            <a:r>
              <a:rPr lang="en-IN" altLang="en-US"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a quick accident victim could be left unattended for a long timetime. </a:t>
            </a:r>
            <a:endParaRPr lang="en-US" sz="2000">
              <a:latin typeface="Times New Roman" panose="02020603050405020304" charset="0"/>
              <a:cs typeface="Times New Roman" panose="02020603050405020304" charset="0"/>
            </a:endParaRPr>
          </a:p>
          <a:p>
            <a:pPr indent="0" algn="just">
              <a:lnSpc>
                <a:spcPct val="140000"/>
              </a:lnSpc>
              <a:buFont typeface="Wingdings" panose="05000000000000000000" charset="0"/>
              <a:buNone/>
            </a:pPr>
            <a:endParaRPr lang="en-US" sz="2000">
              <a:latin typeface="Times New Roman" panose="02020603050405020304" charset="0"/>
              <a:cs typeface="Times New Roman" panose="02020603050405020304" charset="0"/>
            </a:endParaRPr>
          </a:p>
          <a:p>
            <a:pPr marL="285750" indent="-285750" algn="just">
              <a:lnSpc>
                <a:spcPct val="140000"/>
              </a:lnSpc>
              <a:buFont typeface="Wingdings" panose="05000000000000000000" charset="0"/>
              <a:buChar char="v"/>
            </a:pPr>
            <a:r>
              <a:rPr sz="2000">
                <a:latin typeface="Times New Roman" panose="02020603050405020304" charset="0"/>
                <a:cs typeface="Times New Roman" panose="02020603050405020304" charset="0"/>
              </a:rPr>
              <a:t>The aim is to create a system that can record events on video from CCTV cameras installed on highways. The goal is to capture every frame of the video and run it through a deep learning convolutional neural network trained to classify video footage as </a:t>
            </a:r>
            <a:r>
              <a:rPr lang="en-US" sz="2000">
                <a:latin typeface="Times New Roman" panose="02020603050405020304" charset="0"/>
                <a:cs typeface="Times New Roman" panose="02020603050405020304" charset="0"/>
              </a:rPr>
              <a:t>accidental</a:t>
            </a:r>
            <a:r>
              <a:rPr sz="2000">
                <a:latin typeface="Times New Roman" panose="02020603050405020304" charset="0"/>
                <a:cs typeface="Times New Roman" panose="02020603050405020304" charset="0"/>
              </a:rPr>
              <a:t> or non-</a:t>
            </a:r>
            <a:r>
              <a:rPr lang="en-US" sz="2000">
                <a:latin typeface="Times New Roman" panose="02020603050405020304" charset="0"/>
                <a:cs typeface="Times New Roman" panose="02020603050405020304" charset="0"/>
              </a:rPr>
              <a:t>accidental</a:t>
            </a:r>
            <a:r>
              <a:rPr sz="2000">
                <a:latin typeface="Times New Roman" panose="02020603050405020304" charset="0"/>
                <a:cs typeface="Times New Roman" panose="02020603050405020304" charset="0"/>
              </a:rPr>
              <a:t>.</a:t>
            </a:r>
            <a:r>
              <a:rPr lang="en-US" sz="2000">
                <a:latin typeface="Times New Roman" panose="02020603050405020304" charset="0"/>
                <a:cs typeface="Times New Roman" panose="02020603050405020304" charset="0"/>
              </a:rPr>
              <a:t> </a:t>
            </a:r>
            <a:endParaRPr lang="en-US" sz="2000">
              <a:latin typeface="Times New Roman" panose="02020603050405020304" charset="0"/>
              <a:cs typeface="Times New Roman" panose="02020603050405020304" charset="0"/>
            </a:endParaRPr>
          </a:p>
          <a:p>
            <a:pPr indent="0" algn="just">
              <a:lnSpc>
                <a:spcPct val="140000"/>
              </a:lnSpc>
              <a:buFont typeface="Wingdings" panose="05000000000000000000" charset="0"/>
              <a:buNone/>
            </a:pPr>
            <a:endParaRPr lang="en-US" sz="2000">
              <a:latin typeface="Times New Roman" panose="02020603050405020304" charset="0"/>
              <a:cs typeface="Times New Roman" panose="02020603050405020304" charset="0"/>
            </a:endParaRPr>
          </a:p>
          <a:p>
            <a:pPr marL="285750" indent="-285750" algn="just">
              <a:lnSpc>
                <a:spcPct val="140000"/>
              </a:lnSpc>
              <a:buFont typeface="Wingdings" panose="05000000000000000000" charset="0"/>
              <a:buChar char="v"/>
            </a:pPr>
            <a:r>
              <a:rPr lang="en-US" sz="2000">
                <a:latin typeface="Times New Roman" panose="02020603050405020304" charset="0"/>
                <a:cs typeface="Times New Roman" panose="02020603050405020304" charset="0"/>
              </a:rPr>
              <a:t>Convolutional neural networks offer fast, accurate image classification with over 95% accuracy for smaller datasets and minimal preprocessing.</a:t>
            </a:r>
            <a:endParaRPr lang="en-US" sz="200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p:cNvPicPr/>
          <p:nvPr/>
        </p:nvPicPr>
        <p:blipFill>
          <a:blip r:embed="rId1">
            <a:alphaModFix amt="20000"/>
          </a:blip>
          <a:stretch>
            <a:fillRect/>
          </a:stretch>
        </p:blipFill>
        <p:spPr>
          <a:xfrm>
            <a:off x="422910" y="546100"/>
            <a:ext cx="11346180" cy="5624830"/>
          </a:xfrm>
          <a:prstGeom prst="rect">
            <a:avLst/>
          </a:prstGeom>
          <a:noFill/>
          <a:ln w="9525">
            <a:noFill/>
          </a:ln>
        </p:spPr>
      </p:pic>
      <p:sp>
        <p:nvSpPr>
          <p:cNvPr id="2" name="Text Box 1"/>
          <p:cNvSpPr txBox="1"/>
          <p:nvPr/>
        </p:nvSpPr>
        <p:spPr>
          <a:xfrm>
            <a:off x="422910" y="835660"/>
            <a:ext cx="11428730" cy="5335270"/>
          </a:xfrm>
          <a:prstGeom prst="rect">
            <a:avLst/>
          </a:prstGeom>
          <a:noFill/>
        </p:spPr>
        <p:txBody>
          <a:bodyPr wrap="square" rtlCol="0">
            <a:noAutofit/>
          </a:bodyPr>
          <a:lstStyle/>
          <a:p>
            <a:pPr algn="just">
              <a:lnSpc>
                <a:spcPct val="100000"/>
              </a:lnSpc>
            </a:pPr>
            <a:r>
              <a:rPr lang="en-US">
                <a:latin typeface="Times New Roman" panose="02020603050405020304" charset="0"/>
                <a:cs typeface="Times New Roman" panose="02020603050405020304" charset="0"/>
              </a:rPr>
              <a:t>[1] F. Hong, C. -H. Lu, C. Liu, R. -R. Liu and J. Wei, "A Traffic Surveillance Multi-Scale Vehicle Detection Object Method Base on Encoder-Decoder," in IEEE Access, vol. 8, pp. 47664-47674, 2020, doi: 10.1109/ACCESS.2020.2979260.</a:t>
            </a:r>
            <a:endParaRPr lang="en-US">
              <a:latin typeface="Times New Roman" panose="02020603050405020304" charset="0"/>
              <a:cs typeface="Times New Roman" panose="02020603050405020304" charset="0"/>
            </a:endParaRPr>
          </a:p>
          <a:p>
            <a:pPr algn="just">
              <a:lnSpc>
                <a:spcPct val="100000"/>
              </a:lnSpc>
            </a:pPr>
            <a:endParaRPr lang="en-US">
              <a:latin typeface="Times New Roman" panose="02020603050405020304" charset="0"/>
              <a:cs typeface="Times New Roman" panose="02020603050405020304" charset="0"/>
            </a:endParaRPr>
          </a:p>
          <a:p>
            <a:pPr algn="just">
              <a:lnSpc>
                <a:spcPct val="100000"/>
              </a:lnSpc>
            </a:pPr>
            <a:r>
              <a:rPr lang="en-IN" altLang="en-US">
                <a:latin typeface="Times New Roman" panose="02020603050405020304" charset="0"/>
                <a:cs typeface="Times New Roman" panose="02020603050405020304" charset="0"/>
              </a:rPr>
              <a:t>[2] H. Zhu, X. Yan, H. Tang, Y. Chang, B. Li and X. Yuan, "Moving Object Detection With Deep CNNs," in IEEE Access, vol. 8, pp. 29729-29741, 2020, doi: 10.1109/ACCESS.2020.2972562</a:t>
            </a:r>
            <a:endParaRPr lang="en-IN" altLang="en-US">
              <a:latin typeface="Times New Roman" panose="02020603050405020304" charset="0"/>
              <a:cs typeface="Times New Roman" panose="02020603050405020304" charset="0"/>
            </a:endParaRPr>
          </a:p>
          <a:p>
            <a:pPr algn="just">
              <a:lnSpc>
                <a:spcPct val="100000"/>
              </a:lnSpc>
            </a:pPr>
            <a:endParaRPr lang="en-IN" altLang="en-US">
              <a:latin typeface="Times New Roman" panose="02020603050405020304" charset="0"/>
              <a:cs typeface="Times New Roman" panose="02020603050405020304" charset="0"/>
            </a:endParaRPr>
          </a:p>
          <a:p>
            <a:pPr algn="just">
              <a:lnSpc>
                <a:spcPct val="100000"/>
              </a:lnSpc>
            </a:pPr>
            <a:r>
              <a:rPr lang="en-IN" altLang="en-US">
                <a:latin typeface="Times New Roman" panose="02020603050405020304" charset="0"/>
                <a:cs typeface="Times New Roman" panose="02020603050405020304" charset="0"/>
              </a:rPr>
              <a:t>[3] Y. Wu, H. Zhang, Y. Li, Y. Yang and D. Yuan, "Video Object Detection Guided by Object Blur Evaluation," in IEEE Access, vol. 8, pp. 208554-208565, 2020, doi: 10.1109/ACCESS.2020.3038913.</a:t>
            </a:r>
            <a:endParaRPr lang="en-IN" altLang="en-US">
              <a:latin typeface="Times New Roman" panose="02020603050405020304" charset="0"/>
              <a:cs typeface="Times New Roman" panose="02020603050405020304" charset="0"/>
            </a:endParaRPr>
          </a:p>
          <a:p>
            <a:pPr algn="just">
              <a:lnSpc>
                <a:spcPct val="100000"/>
              </a:lnSpc>
            </a:pPr>
            <a:endParaRPr lang="en-IN" altLang="en-US">
              <a:latin typeface="Times New Roman" panose="02020603050405020304" charset="0"/>
              <a:cs typeface="Times New Roman" panose="02020603050405020304" charset="0"/>
            </a:endParaRPr>
          </a:p>
          <a:p>
            <a:pPr algn="just">
              <a:lnSpc>
                <a:spcPct val="100000"/>
              </a:lnSpc>
            </a:pPr>
            <a:r>
              <a:rPr lang="en-IN" altLang="en-US">
                <a:latin typeface="Times New Roman" panose="02020603050405020304" charset="0"/>
                <a:cs typeface="Times New Roman" panose="02020603050405020304" charset="0"/>
              </a:rPr>
              <a:t>[4]</a:t>
            </a:r>
            <a:r>
              <a:rPr lang="en-US" altLang="en-IN">
                <a:latin typeface="Times New Roman" panose="02020603050405020304" charset="0"/>
                <a:cs typeface="Times New Roman" panose="02020603050405020304" charset="0"/>
              </a:rPr>
              <a:t> </a:t>
            </a:r>
            <a:r>
              <a:rPr lang="en-IN" altLang="en-US">
                <a:latin typeface="Times New Roman" panose="02020603050405020304" charset="0"/>
                <a:cs typeface="Times New Roman" panose="02020603050405020304" charset="0"/>
              </a:rPr>
              <a:t>M. Mahrishi, S. Morwal, A. W. Muzaffar, S. Bhatia, P. Dadheech and M. K. I. Rahmani, "Video Index Point Detection and Extraction Framework Using Custom YoloV4 Darknet Object Detection Model," in IEEE Access, vol. 9, pp. 143378-143391, 2021, doi: 10.1109/ACCESS.2021.3118048.</a:t>
            </a:r>
            <a:endParaRPr lang="en-IN" altLang="en-US">
              <a:latin typeface="Times New Roman" panose="02020603050405020304" charset="0"/>
              <a:cs typeface="Times New Roman" panose="02020603050405020304" charset="0"/>
            </a:endParaRPr>
          </a:p>
          <a:p>
            <a:pPr algn="just">
              <a:lnSpc>
                <a:spcPct val="100000"/>
              </a:lnSpc>
            </a:pPr>
            <a:endParaRPr lang="en-IN" altLang="en-US">
              <a:latin typeface="Times New Roman" panose="02020603050405020304" charset="0"/>
              <a:cs typeface="Times New Roman" panose="02020603050405020304" charset="0"/>
            </a:endParaRPr>
          </a:p>
          <a:p>
            <a:pPr algn="just">
              <a:lnSpc>
                <a:spcPct val="100000"/>
              </a:lnSpc>
            </a:pPr>
            <a:r>
              <a:rPr lang="en-IN" altLang="en-US">
                <a:latin typeface="Times New Roman" panose="02020603050405020304" charset="0"/>
                <a:cs typeface="Times New Roman" panose="02020603050405020304" charset="0"/>
              </a:rPr>
              <a:t>[5]</a:t>
            </a:r>
            <a:r>
              <a:rPr lang="en-US" altLang="en-IN">
                <a:latin typeface="Times New Roman" panose="02020603050405020304" charset="0"/>
                <a:cs typeface="Times New Roman" panose="02020603050405020304" charset="0"/>
              </a:rPr>
              <a:t> </a:t>
            </a:r>
            <a:r>
              <a:rPr lang="en-IN" altLang="en-US">
                <a:latin typeface="Times New Roman" panose="02020603050405020304" charset="0"/>
                <a:cs typeface="Times New Roman" panose="02020603050405020304" charset="0"/>
              </a:rPr>
              <a:t>D. Singh and C. K. Mohan, "Deep Spatio-Temporal Representation for Detection of Road Accidents Using Stacked Autoencoder," in IEEE Transactions on Intelligent Transportation Systems, vol. 20, no. 3, pp. 879-887, March 2019, doi: 10.1109/TITS.2018.2835308.</a:t>
            </a:r>
            <a:endParaRPr lang="en-IN" altLang="en-US">
              <a:latin typeface="Times New Roman" panose="02020603050405020304" charset="0"/>
              <a:cs typeface="Times New Roman" panose="02020603050405020304" charset="0"/>
            </a:endParaRPr>
          </a:p>
          <a:p>
            <a:pPr algn="just">
              <a:lnSpc>
                <a:spcPct val="100000"/>
              </a:lnSpc>
            </a:pPr>
            <a:endParaRPr lang="en-IN" altLang="en-US">
              <a:latin typeface="Times New Roman" panose="02020603050405020304" charset="0"/>
              <a:cs typeface="Times New Roman" panose="02020603050405020304" charset="0"/>
            </a:endParaRPr>
          </a:p>
          <a:p>
            <a:pPr algn="just">
              <a:lnSpc>
                <a:spcPct val="100000"/>
              </a:lnSpc>
            </a:pPr>
            <a:r>
              <a:rPr lang="en-IN" altLang="en-US">
                <a:latin typeface="Times New Roman" panose="02020603050405020304" charset="0"/>
                <a:cs typeface="Times New Roman" panose="02020603050405020304" charset="0"/>
              </a:rPr>
              <a:t>[6]</a:t>
            </a:r>
            <a:r>
              <a:rPr lang="en-US" altLang="en-IN">
                <a:latin typeface="Times New Roman" panose="02020603050405020304" charset="0"/>
                <a:cs typeface="Times New Roman" panose="02020603050405020304" charset="0"/>
              </a:rPr>
              <a:t> </a:t>
            </a:r>
            <a:r>
              <a:rPr lang="en-IN" altLang="en-US">
                <a:latin typeface="Times New Roman" panose="02020603050405020304" charset="0"/>
                <a:cs typeface="Times New Roman" panose="02020603050405020304" charset="0"/>
              </a:rPr>
              <a:t>D. A. Machhi, A. S. Pillai, S. S. More and P. Thirumalaikumar, "Accident Detection and Reporting using Convolution Neural Network," 2022 International Conference on Applied Artificial Intelligence and Computing (ICAAIC), Salem, India, 2022, pp. 207-212, doi: 10.1109/ICAAIC53929.2022.9793063.</a:t>
            </a:r>
            <a:endParaRPr lang="en-IN" altLang="en-US">
              <a:latin typeface="Times New Roman" panose="02020603050405020304" charset="0"/>
              <a:cs typeface="Times New Roman" panose="02020603050405020304" charset="0"/>
            </a:endParaRPr>
          </a:p>
        </p:txBody>
      </p:sp>
      <p:sp>
        <p:nvSpPr>
          <p:cNvPr id="3" name="Text Box 2"/>
          <p:cNvSpPr txBox="1"/>
          <p:nvPr/>
        </p:nvSpPr>
        <p:spPr>
          <a:xfrm>
            <a:off x="3292475" y="95885"/>
            <a:ext cx="5607685" cy="521970"/>
          </a:xfrm>
          <a:prstGeom prst="rect">
            <a:avLst/>
          </a:prstGeom>
          <a:noFill/>
        </p:spPr>
        <p:txBody>
          <a:bodyPr wrap="square" rtlCol="0">
            <a:spAutoFit/>
          </a:bodyPr>
          <a:lstStyle/>
          <a:p>
            <a:pPr algn="ctr"/>
            <a:r>
              <a:rPr lang="en-IN" altLang="en-US" sz="2800">
                <a:ln w="15875"/>
                <a:gradFill>
                  <a:gsLst>
                    <a:gs pos="0">
                      <a:srgbClr val="012D86"/>
                    </a:gs>
                    <a:gs pos="100000">
                      <a:srgbClr val="0E2557"/>
                    </a:gs>
                  </a:gsLst>
                  <a:lin scaled="0"/>
                </a:gradFill>
                <a:effectLst/>
                <a:latin typeface="Times New Roman" panose="02020603050405020304" charset="0"/>
                <a:cs typeface="Times New Roman" panose="02020603050405020304" charset="0"/>
              </a:rPr>
              <a:t>References</a:t>
            </a:r>
            <a:endParaRPr lang="en-IN" altLang="en-US" sz="2800">
              <a:ln w="15875"/>
              <a:gradFill>
                <a:gsLst>
                  <a:gs pos="0">
                    <a:srgbClr val="012D86"/>
                  </a:gs>
                  <a:gs pos="100000">
                    <a:srgbClr val="0E2557"/>
                  </a:gs>
                </a:gsLst>
                <a:lin scaled="0"/>
              </a:gradFill>
              <a:effectLst/>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939925" y="2134870"/>
            <a:ext cx="8983980" cy="2214880"/>
          </a:xfrm>
          <a:prstGeom prst="rect">
            <a:avLst/>
          </a:prstGeom>
          <a:noFill/>
        </p:spPr>
        <p:txBody>
          <a:bodyPr wrap="square" rtlCol="0">
            <a:spAutoFit/>
          </a:bodyPr>
          <a:lstStyle/>
          <a:p>
            <a:r>
              <a:rPr lang="en-US" sz="13800" b="1">
                <a:latin typeface="Times New Roman" panose="02020603050405020304" charset="0"/>
                <a:cs typeface="Times New Roman" panose="02020603050405020304" charset="0"/>
              </a:rPr>
              <a:t>Thank you</a:t>
            </a:r>
            <a:endParaRPr lang="en-US" sz="13800" b="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1">
            <a:alphaModFix amt="20000"/>
          </a:blip>
          <a:stretch>
            <a:fillRect/>
          </a:stretch>
        </p:blipFill>
        <p:spPr>
          <a:xfrm>
            <a:off x="225425" y="207010"/>
            <a:ext cx="11638915" cy="6292850"/>
          </a:xfrm>
          <a:prstGeom prst="rect">
            <a:avLst/>
          </a:prstGeom>
          <a:noFill/>
          <a:ln w="9525">
            <a:noFill/>
          </a:ln>
        </p:spPr>
      </p:pic>
      <p:sp>
        <p:nvSpPr>
          <p:cNvPr id="2" name="Text Box 1"/>
          <p:cNvSpPr txBox="1"/>
          <p:nvPr/>
        </p:nvSpPr>
        <p:spPr>
          <a:xfrm>
            <a:off x="738505" y="1007110"/>
            <a:ext cx="10714990" cy="5631180"/>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en-US" sz="2000">
                <a:latin typeface="Times New Roman" panose="02020603050405020304" charset="0"/>
                <a:cs typeface="Times New Roman" panose="02020603050405020304" charset="0"/>
              </a:rPr>
              <a:t>Road safety and efficiency are crucial in technology advancements, preventing accidents and threats.</a:t>
            </a:r>
            <a:endParaRPr lang="en-US" sz="2000">
              <a:latin typeface="Times New Roman" panose="02020603050405020304" charset="0"/>
              <a:cs typeface="Times New Roman" panose="02020603050405020304" charset="0"/>
            </a:endParaRPr>
          </a:p>
          <a:p>
            <a:pPr indent="0" algn="just">
              <a:lnSpc>
                <a:spcPct val="120000"/>
              </a:lnSpc>
              <a:buFont typeface="Arial" panose="020B0604020202020204" pitchFamily="34" charset="0"/>
              <a:buNone/>
            </a:pPr>
            <a:endParaRPr lang="en-US" sz="2000">
              <a:latin typeface="Times New Roman" panose="02020603050405020304" charset="0"/>
              <a:cs typeface="Times New Roman" panose="02020603050405020304" charset="0"/>
            </a:endParaRPr>
          </a:p>
          <a:p>
            <a:pPr marL="285750" indent="-285750" algn="just">
              <a:lnSpc>
                <a:spcPct val="120000"/>
              </a:lnSpc>
              <a:buFont typeface="Arial" panose="020B0604020202020204" pitchFamily="34" charset="0"/>
              <a:buChar char="•"/>
            </a:pPr>
            <a:r>
              <a:rPr lang="en-US" sz="2000">
                <a:latin typeface="Times New Roman" panose="02020603050405020304" charset="0"/>
                <a:cs typeface="Times New Roman" panose="02020603050405020304" charset="0"/>
              </a:rPr>
              <a:t>To address these challenges, Innovative solutions for road incident detection require artificial intelligence and computer vision, including a web-based application in Python  using CCTV, Darknet YOLO</a:t>
            </a:r>
            <a:r>
              <a:rPr lang="en-IN" altLang="en-US"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and OpenCV.</a:t>
            </a:r>
            <a:endParaRPr lang="en-US" sz="2000">
              <a:latin typeface="Times New Roman" panose="02020603050405020304" charset="0"/>
              <a:cs typeface="Times New Roman" panose="02020603050405020304" charset="0"/>
            </a:endParaRPr>
          </a:p>
          <a:p>
            <a:pPr indent="0" algn="just">
              <a:lnSpc>
                <a:spcPct val="120000"/>
              </a:lnSpc>
              <a:buFont typeface="Arial" panose="020B0604020202020204" pitchFamily="34" charset="0"/>
              <a:buNone/>
            </a:pPr>
            <a:endParaRPr lang="en-US" sz="2000">
              <a:latin typeface="Times New Roman" panose="02020603050405020304" charset="0"/>
              <a:cs typeface="Times New Roman" panose="02020603050405020304" charset="0"/>
            </a:endParaRPr>
          </a:p>
          <a:p>
            <a:pPr marL="285750" indent="-285750" algn="just">
              <a:lnSpc>
                <a:spcPct val="120000"/>
              </a:lnSpc>
              <a:buFont typeface="Arial" panose="020B0604020202020204" pitchFamily="34" charset="0"/>
              <a:buChar char="•"/>
            </a:pPr>
            <a:r>
              <a:rPr lang="en-US" sz="2000">
                <a:latin typeface="Times New Roman" panose="02020603050405020304" charset="0"/>
                <a:cs typeface="Times New Roman" panose="02020603050405020304" charset="0"/>
              </a:rPr>
              <a:t>By combining these concepts with Python, a powerful and efficient system can identify and classify events such as crashes and shutdowns.</a:t>
            </a:r>
            <a:endParaRPr lang="en-US" sz="2000">
              <a:latin typeface="Times New Roman" panose="02020603050405020304" charset="0"/>
              <a:cs typeface="Times New Roman" panose="02020603050405020304" charset="0"/>
            </a:endParaRPr>
          </a:p>
          <a:p>
            <a:pPr indent="0" algn="just">
              <a:lnSpc>
                <a:spcPct val="120000"/>
              </a:lnSpc>
              <a:buFont typeface="Arial" panose="020B0604020202020204" pitchFamily="34" charset="0"/>
              <a:buNone/>
            </a:pPr>
            <a:endParaRPr lang="en-US" sz="2000">
              <a:latin typeface="Times New Roman" panose="02020603050405020304" charset="0"/>
              <a:cs typeface="Times New Roman" panose="02020603050405020304" charset="0"/>
            </a:endParaRPr>
          </a:p>
          <a:p>
            <a:pPr marL="285750" indent="-285750" algn="just">
              <a:lnSpc>
                <a:spcPct val="120000"/>
              </a:lnSpc>
              <a:buFont typeface="Arial" panose="020B0604020202020204" pitchFamily="34" charset="0"/>
              <a:buChar char="•"/>
            </a:pPr>
            <a:r>
              <a:rPr lang="en-US" sz="2000">
                <a:latin typeface="Times New Roman" panose="02020603050405020304" charset="0"/>
                <a:cs typeface="Times New Roman" panose="02020603050405020304" charset="0"/>
              </a:rPr>
              <a:t>This web-based application demonstrates the potential of artificial intelligence and computer vision and offers practical solutions to improve safety and traffic management.</a:t>
            </a:r>
            <a:endParaRPr lang="en-US" sz="2000">
              <a:latin typeface="Times New Roman" panose="02020603050405020304" charset="0"/>
              <a:cs typeface="Times New Roman" panose="02020603050405020304" charset="0"/>
            </a:endParaRPr>
          </a:p>
          <a:p>
            <a:pPr marL="285750" indent="-285750" algn="just">
              <a:lnSpc>
                <a:spcPct val="120000"/>
              </a:lnSpc>
              <a:buFont typeface="Arial" panose="020B0604020202020204" pitchFamily="34" charset="0"/>
              <a:buChar char="•"/>
            </a:pPr>
            <a:endParaRPr lang="en-US" sz="2000">
              <a:latin typeface="Times New Roman" panose="02020603050405020304" charset="0"/>
              <a:cs typeface="Times New Roman" panose="02020603050405020304" charset="0"/>
            </a:endParaRPr>
          </a:p>
          <a:p>
            <a:pPr marL="285750" indent="-285750" algn="just">
              <a:lnSpc>
                <a:spcPct val="120000"/>
              </a:lnSpc>
              <a:buFont typeface="Arial" panose="020B0604020202020204" pitchFamily="34" charset="0"/>
              <a:buChar char="•"/>
            </a:pPr>
            <a:r>
              <a:rPr lang="en-US" sz="2000">
                <a:latin typeface="Times New Roman" panose="02020603050405020304" charset="0"/>
                <a:cs typeface="Times New Roman" panose="02020603050405020304" charset="0"/>
              </a:rPr>
              <a:t>Users can access the system via a web interface that provides real-time status monitoring, automated alerts and decision-making information for traffic authorities, traffic</a:t>
            </a:r>
            <a:r>
              <a:rPr lang="en-IN" altLang="en-US"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emergency services and passengers.</a:t>
            </a:r>
            <a:endParaRPr lang="en-US" sz="2000">
              <a:latin typeface="Times New Roman" panose="02020603050405020304" charset="0"/>
              <a:cs typeface="Times New Roman" panose="02020603050405020304" charset="0"/>
            </a:endParaRPr>
          </a:p>
        </p:txBody>
      </p:sp>
      <p:sp>
        <p:nvSpPr>
          <p:cNvPr id="3" name="Text Box 2"/>
          <p:cNvSpPr txBox="1"/>
          <p:nvPr/>
        </p:nvSpPr>
        <p:spPr>
          <a:xfrm>
            <a:off x="2743200" y="246380"/>
            <a:ext cx="6560185" cy="645160"/>
          </a:xfrm>
          <a:prstGeom prst="rect">
            <a:avLst/>
          </a:prstGeom>
          <a:noFill/>
        </p:spPr>
        <p:txBody>
          <a:bodyPr wrap="square" rtlCol="0">
            <a:spAutoFit/>
          </a:bodyPr>
          <a:lstStyle/>
          <a:p>
            <a:pPr algn="ctr"/>
            <a:r>
              <a:rPr lang="en-US" sz="3600">
                <a:ln w="15875"/>
                <a:gradFill>
                  <a:gsLst>
                    <a:gs pos="0">
                      <a:srgbClr val="007BD3"/>
                    </a:gs>
                    <a:gs pos="100000">
                      <a:srgbClr val="034373"/>
                    </a:gs>
                  </a:gsLst>
                  <a:lin scaled="0"/>
                </a:gradFill>
                <a:effectLst/>
                <a:latin typeface="Times New Roman" panose="02020603050405020304" charset="0"/>
                <a:cs typeface="Times New Roman" panose="02020603050405020304" charset="0"/>
              </a:rPr>
              <a:t>Introduction</a:t>
            </a:r>
            <a:endParaRPr lang="en-US" sz="3600">
              <a:ln w="15875"/>
              <a:gradFill>
                <a:gsLst>
                  <a:gs pos="0">
                    <a:srgbClr val="007BD3"/>
                  </a:gs>
                  <a:gs pos="100000">
                    <a:srgbClr val="034373"/>
                  </a:gs>
                </a:gsLst>
                <a:lin scaled="0"/>
              </a:gradFill>
              <a:effectLst/>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1">
            <a:alphaModFix amt="14000"/>
          </a:blip>
          <a:stretch>
            <a:fillRect/>
          </a:stretch>
        </p:blipFill>
        <p:spPr>
          <a:xfrm>
            <a:off x="438785" y="344805"/>
            <a:ext cx="11221720" cy="6322695"/>
          </a:xfrm>
          <a:prstGeom prst="rect">
            <a:avLst/>
          </a:prstGeom>
          <a:noFill/>
          <a:ln w="9525">
            <a:noFill/>
          </a:ln>
        </p:spPr>
      </p:pic>
      <p:sp>
        <p:nvSpPr>
          <p:cNvPr id="2" name="Text Box 1"/>
          <p:cNvSpPr txBox="1"/>
          <p:nvPr/>
        </p:nvSpPr>
        <p:spPr>
          <a:xfrm>
            <a:off x="2959735" y="435610"/>
            <a:ext cx="6502400" cy="467995"/>
          </a:xfrm>
          <a:prstGeom prst="rect">
            <a:avLst/>
          </a:prstGeom>
          <a:noFill/>
        </p:spPr>
        <p:txBody>
          <a:bodyPr wrap="square" rtlCol="0">
            <a:noAutofit/>
          </a:bodyPr>
          <a:lstStyle/>
          <a:p>
            <a:pPr algn="ctr"/>
            <a:r>
              <a:rPr lang="en-US" sz="2800">
                <a:ln w="15875"/>
                <a:gradFill>
                  <a:gsLst>
                    <a:gs pos="0">
                      <a:srgbClr val="007BD3"/>
                    </a:gs>
                    <a:gs pos="100000">
                      <a:srgbClr val="034373"/>
                    </a:gs>
                  </a:gsLst>
                  <a:lin scaled="0"/>
                </a:gradFill>
                <a:effectLst/>
                <a:latin typeface="Times New Roman" panose="02020603050405020304" charset="0"/>
                <a:cs typeface="Times New Roman" panose="02020603050405020304" charset="0"/>
              </a:rPr>
              <a:t>Aim and Objectives</a:t>
            </a:r>
            <a:endParaRPr lang="en-US" sz="2800">
              <a:ln w="15875"/>
              <a:gradFill>
                <a:gsLst>
                  <a:gs pos="0">
                    <a:srgbClr val="007BD3"/>
                  </a:gs>
                  <a:gs pos="100000">
                    <a:srgbClr val="034373"/>
                  </a:gs>
                </a:gsLst>
                <a:lin scaled="0"/>
              </a:gradFill>
              <a:effectLst/>
              <a:latin typeface="Times New Roman" panose="02020603050405020304" charset="0"/>
              <a:cs typeface="Times New Roman" panose="02020603050405020304" charset="0"/>
            </a:endParaRPr>
          </a:p>
        </p:txBody>
      </p:sp>
      <p:sp>
        <p:nvSpPr>
          <p:cNvPr id="3" name="Text Box 2"/>
          <p:cNvSpPr txBox="1"/>
          <p:nvPr/>
        </p:nvSpPr>
        <p:spPr>
          <a:xfrm>
            <a:off x="554990" y="1036955"/>
            <a:ext cx="11292205" cy="5539105"/>
          </a:xfrm>
          <a:prstGeom prst="rect">
            <a:avLst/>
          </a:prstGeom>
          <a:solidFill>
            <a:schemeClr val="bg1"/>
          </a:solidFill>
        </p:spPr>
        <p:txBody>
          <a:bodyPr wrap="square" rtlCol="0">
            <a:spAutoFit/>
          </a:bodyPr>
          <a:lstStyle/>
          <a:p>
            <a:pPr algn="just"/>
            <a:r>
              <a:rPr lang="en-US" b="1">
                <a:latin typeface="Times New Roman" panose="02020603050405020304" charset="0"/>
                <a:cs typeface="Times New Roman" panose="02020603050405020304" charset="0"/>
              </a:rPr>
              <a:t>Aim:</a:t>
            </a:r>
            <a:endParaRPr lang="en-US" b="1">
              <a:latin typeface="Times New Roman" panose="02020603050405020304" charset="0"/>
              <a:cs typeface="Times New Roman" panose="02020603050405020304" charset="0"/>
            </a:endParaRPr>
          </a:p>
          <a:p>
            <a:pPr algn="just">
              <a:lnSpc>
                <a:spcPct val="140000"/>
              </a:lnSpc>
            </a:pPr>
            <a:r>
              <a:rPr lang="en-US" sz="2000">
                <a:latin typeface="Times New Roman" panose="02020603050405020304" charset="0"/>
                <a:cs typeface="Times New Roman" panose="02020603050405020304" charset="0"/>
              </a:rPr>
              <a:t>To design, develop, and deploy a web-based application for real-time road incident detection using CCTV feeds, Darknet YOLO and OpenCV in Python, with the ultimate goal of improving road safety and traffic management.</a:t>
            </a:r>
            <a:endParaRPr lang="en-US" sz="2000">
              <a:latin typeface="Times New Roman" panose="02020603050405020304" charset="0"/>
              <a:cs typeface="Times New Roman" panose="02020603050405020304" charset="0"/>
            </a:endParaRPr>
          </a:p>
          <a:p>
            <a:pPr algn="just">
              <a:lnSpc>
                <a:spcPct val="140000"/>
              </a:lnSpc>
            </a:pPr>
            <a:endParaRPr lang="en-US" sz="2000">
              <a:latin typeface="Times New Roman" panose="02020603050405020304" charset="0"/>
              <a:cs typeface="Times New Roman" panose="02020603050405020304" charset="0"/>
            </a:endParaRPr>
          </a:p>
          <a:p>
            <a:pPr algn="just">
              <a:lnSpc>
                <a:spcPct val="140000"/>
              </a:lnSpc>
            </a:pPr>
            <a:r>
              <a:rPr lang="en-US" sz="2000" b="1">
                <a:latin typeface="Times New Roman" panose="02020603050405020304" charset="0"/>
                <a:cs typeface="Times New Roman" panose="02020603050405020304" charset="0"/>
              </a:rPr>
              <a:t>Objectives:</a:t>
            </a:r>
            <a:endParaRPr lang="en-US" sz="2000" b="1">
              <a:latin typeface="Times New Roman" panose="02020603050405020304" charset="0"/>
              <a:cs typeface="Times New Roman" panose="02020603050405020304" charset="0"/>
            </a:endParaRPr>
          </a:p>
          <a:p>
            <a:pPr marL="285750" indent="-285750" algn="just">
              <a:lnSpc>
                <a:spcPct val="140000"/>
              </a:lnSpc>
              <a:buFont typeface="Arial" panose="020B0604020202020204" pitchFamily="34" charset="0"/>
              <a:buChar char="•"/>
            </a:pPr>
            <a:r>
              <a:rPr lang="en-US" sz="2000">
                <a:latin typeface="Times New Roman" panose="02020603050405020304" charset="0"/>
                <a:cs typeface="Times New Roman" panose="02020603050405020304" charset="0"/>
              </a:rPr>
              <a:t>Build a web-friendly application that integrates CCTV camera feeds, processes video data in real time, and uses deep learning and OpenCV technology for crash detection.</a:t>
            </a:r>
            <a:endParaRPr lang="en-US" sz="2000">
              <a:latin typeface="Times New Roman" panose="02020603050405020304" charset="0"/>
              <a:cs typeface="Times New Roman" panose="02020603050405020304" charset="0"/>
            </a:endParaRPr>
          </a:p>
          <a:p>
            <a:pPr marL="285750" indent="-285750" algn="just">
              <a:lnSpc>
                <a:spcPct val="140000"/>
              </a:lnSpc>
              <a:buFont typeface="Arial" panose="020B0604020202020204" pitchFamily="34" charset="0"/>
              <a:buChar char="•"/>
            </a:pPr>
            <a:r>
              <a:rPr lang="en-US" sz="2000">
                <a:latin typeface="Times New Roman" panose="02020603050405020304" charset="0"/>
                <a:cs typeface="Times New Roman" panose="02020603050405020304" charset="0"/>
              </a:rPr>
              <a:t>Identify various road conditions, including accidents, closures, fire and weapon detection.</a:t>
            </a:r>
            <a:endParaRPr lang="en-US" sz="2000">
              <a:latin typeface="Times New Roman" panose="02020603050405020304" charset="0"/>
              <a:cs typeface="Times New Roman" panose="02020603050405020304" charset="0"/>
            </a:endParaRPr>
          </a:p>
          <a:p>
            <a:pPr marL="285750" indent="-285750" algn="just">
              <a:lnSpc>
                <a:spcPct val="140000"/>
              </a:lnSpc>
              <a:buFont typeface="Arial" panose="020B0604020202020204" pitchFamily="34" charset="0"/>
              <a:buChar char="•"/>
            </a:pPr>
            <a:r>
              <a:rPr lang="en-US" sz="2000">
                <a:latin typeface="Times New Roman" panose="02020603050405020304" charset="0"/>
                <a:cs typeface="Times New Roman" panose="02020603050405020304" charset="0"/>
              </a:rPr>
              <a:t>Provide live video, alerts and image detection. Automatic notifications send instant notifications to stakeholders, enabling rapid response and incident management.</a:t>
            </a:r>
            <a:endParaRPr lang="en-US" sz="2000">
              <a:latin typeface="Times New Roman" panose="02020603050405020304" charset="0"/>
              <a:cs typeface="Times New Roman" panose="02020603050405020304" charset="0"/>
            </a:endParaRPr>
          </a:p>
          <a:p>
            <a:pPr marL="285750" indent="-285750" algn="just">
              <a:lnSpc>
                <a:spcPct val="140000"/>
              </a:lnSpc>
              <a:buFont typeface="Arial" panose="020B0604020202020204" pitchFamily="34" charset="0"/>
              <a:buChar char="•"/>
            </a:pPr>
            <a:r>
              <a:rPr lang="en-US" sz="2000">
                <a:latin typeface="Times New Roman" panose="02020603050405020304" charset="0"/>
                <a:cs typeface="Times New Roman" panose="02020603050405020304" charset="0"/>
              </a:rPr>
              <a:t>Share information and knowledge to facilitate the advancement of smart transportation, ultimately increasing road safety, reducing congestion and improving traffic management.</a:t>
            </a:r>
            <a:endParaRPr lang="en-US" sz="200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aphicFrame>
        <p:nvGraphicFramePr>
          <p:cNvPr id="2" name="Table 1"/>
          <p:cNvGraphicFramePr/>
          <p:nvPr/>
        </p:nvGraphicFramePr>
        <p:xfrm>
          <a:off x="318770" y="1251585"/>
          <a:ext cx="11690985" cy="5204460"/>
        </p:xfrm>
        <a:graphic>
          <a:graphicData uri="http://schemas.openxmlformats.org/drawingml/2006/table">
            <a:tbl>
              <a:tblPr firstRow="1" bandRow="1">
                <a:tableStyleId>{5C22544A-7EE6-4342-B048-85BDC9FD1C3A}</a:tableStyleId>
              </a:tblPr>
              <a:tblGrid>
                <a:gridCol w="446405"/>
                <a:gridCol w="2242820"/>
                <a:gridCol w="2005965"/>
                <a:gridCol w="727710"/>
                <a:gridCol w="861695"/>
                <a:gridCol w="1863090"/>
                <a:gridCol w="1637030"/>
                <a:gridCol w="1906270"/>
              </a:tblGrid>
              <a:tr h="1066800">
                <a:tc>
                  <a:txBody>
                    <a:bodyPr/>
                    <a:lstStyle/>
                    <a:p>
                      <a:pPr indent="0" algn="l">
                        <a:buNone/>
                      </a:pPr>
                      <a:r>
                        <a:rPr lang="en-US" sz="1600">
                          <a:latin typeface="Times New Roman" panose="02020603050405020304" charset="0"/>
                          <a:cs typeface="Times New Roman" panose="02020603050405020304" charset="0"/>
                        </a:rPr>
                        <a:t>Sr No.</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Authors</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Paper Title</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Year Of Study</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Journal</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Details Of Work</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Methodology</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indent="0" algn="l">
                        <a:buNone/>
                      </a:pPr>
                      <a:r>
                        <a:rPr lang="en-US" sz="1600">
                          <a:latin typeface="Times New Roman" panose="02020603050405020304" charset="0"/>
                          <a:cs typeface="Times New Roman" panose="02020603050405020304" charset="0"/>
                        </a:rPr>
                        <a:t>Findings</a:t>
                      </a:r>
                      <a:endParaRPr lang="en-US" sz="1600">
                        <a:latin typeface="Times New Roman" panose="02020603050405020304" charset="0"/>
                        <a:cs typeface="Times New Roman" panose="02020603050405020304" charset="0"/>
                      </a:endParaRPr>
                    </a:p>
                  </a:txBody>
                  <a:tcPr/>
                </a:tc>
              </a:tr>
              <a:tr h="1945005">
                <a:tc>
                  <a:txBody>
                    <a:bodyPr/>
                    <a:lstStyle/>
                    <a:p>
                      <a:pPr algn="l">
                        <a:buNone/>
                      </a:pPr>
                      <a:r>
                        <a:rPr lang="en-US" sz="1600">
                          <a:latin typeface="Times New Roman" panose="02020603050405020304" charset="0"/>
                          <a:cs typeface="Times New Roman" panose="02020603050405020304" charset="0"/>
                        </a:rPr>
                        <a:t>1</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Feng Hong, Chang-Hua Lu, Chun Liu, Ru-Ru Liu &amp; Ju Wei</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A traffic surveillance multi-scale vehicle detection object method base on encoder-decoder </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2020</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IEEE</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Work on traffic monitoring videos, for detection of vehicle tracking, traffic flow &amp; follow-up licence plate recognition</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The algorithm based on deep -learning are used. An encoding &amp; decoding module is proposed.</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YOLOv3 network model is introduced into the field of vehicle detection </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r>
              <a:tr h="2095500">
                <a:tc>
                  <a:txBody>
                    <a:bodyPr/>
                    <a:lstStyle/>
                    <a:p>
                      <a:pPr algn="l">
                        <a:buNone/>
                      </a:pPr>
                      <a:r>
                        <a:rPr lang="en-US" sz="1600">
                          <a:latin typeface="Times New Roman" panose="02020603050405020304" charset="0"/>
                          <a:cs typeface="Times New Roman" panose="02020603050405020304" charset="0"/>
                        </a:rPr>
                        <a:t>2</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Haidi Zhu, Xin Yan, Hongying Tang, Yuchao Chang, Baoqing Li &amp; Xiaobing Yuan</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Moving Object detection with Deep CNNs(Convolutional Neural Network)</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2019</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IEEE</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This paper proposes a novel framework that perform real-time detection and identification of moving object</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Deep convolution neural network are leveraged to identify category of object.</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They replace YOLOv3 to Mtiny YOLOv3 which is faster and accurate.</a:t>
                      </a:r>
                      <a:endParaRPr lang="en-US" sz="1600">
                        <a:latin typeface="Times New Roman" panose="02020603050405020304" charset="0"/>
                        <a:cs typeface="Times New Roman" panose="02020603050405020304" charset="0"/>
                      </a:endParaRPr>
                    </a:p>
                  </a:txBody>
                  <a:tcPr/>
                </a:tc>
              </a:tr>
            </a:tbl>
          </a:graphicData>
        </a:graphic>
      </p:graphicFrame>
      <p:sp>
        <p:nvSpPr>
          <p:cNvPr id="3" name="Text Box 2"/>
          <p:cNvSpPr txBox="1"/>
          <p:nvPr/>
        </p:nvSpPr>
        <p:spPr>
          <a:xfrm>
            <a:off x="2879090" y="244475"/>
            <a:ext cx="6569710" cy="583565"/>
          </a:xfrm>
          <a:prstGeom prst="rect">
            <a:avLst/>
          </a:prstGeom>
          <a:noFill/>
          <a:ln>
            <a:noFill/>
          </a:ln>
          <a:extLst>
            <a:ext uri="{909E8E84-426E-40DD-AFC4-6F175D3DCCD1}">
              <a14:hiddenFill xmlns:a14="http://schemas.microsoft.com/office/drawing/2010/main">
                <a:solidFill>
                  <a:schemeClr val="accent1"/>
                </a:solidFill>
              </a14:hiddenFill>
            </a:ext>
          </a:extLst>
        </p:spPr>
        <p:txBody>
          <a:bodyPr wrap="square" rtlCol="0">
            <a:spAutoFit/>
            <a:scene3d>
              <a:camera prst="orthographicFront"/>
              <a:lightRig rig="threePt" dir="t"/>
            </a:scene3d>
          </a:bodyPr>
          <a:lstStyle/>
          <a:p>
            <a:pPr algn="ctr"/>
            <a:r>
              <a:rPr lang="en-IN" altLang="en-US" sz="3200" b="1">
                <a:ln w="15875"/>
                <a:gradFill>
                  <a:gsLst>
                    <a:gs pos="0">
                      <a:srgbClr val="012D86"/>
                    </a:gs>
                    <a:gs pos="100000">
                      <a:srgbClr val="0E2557"/>
                    </a:gs>
                  </a:gsLst>
                  <a:lin scaled="0"/>
                </a:gradFill>
                <a:effectLst/>
                <a:latin typeface="Times New Roman" panose="02020603050405020304" charset="0"/>
                <a:cs typeface="Times New Roman" panose="02020603050405020304" charset="0"/>
              </a:rPr>
              <a:t>Literature Survey</a:t>
            </a:r>
            <a:endParaRPr lang="en-IN" altLang="en-US" sz="3200" b="1">
              <a:ln w="15875"/>
              <a:gradFill>
                <a:gsLst>
                  <a:gs pos="0">
                    <a:srgbClr val="012D86"/>
                  </a:gs>
                  <a:gs pos="100000">
                    <a:srgbClr val="0E2557"/>
                  </a:gs>
                </a:gsLst>
                <a:lin scaled="0"/>
              </a:gradFill>
              <a:effectLst/>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aphicFrame>
        <p:nvGraphicFramePr>
          <p:cNvPr id="2" name="Table 1"/>
          <p:cNvGraphicFramePr/>
          <p:nvPr/>
        </p:nvGraphicFramePr>
        <p:xfrm>
          <a:off x="118745" y="965835"/>
          <a:ext cx="11954510" cy="5151120"/>
        </p:xfrm>
        <a:graphic>
          <a:graphicData uri="http://schemas.openxmlformats.org/drawingml/2006/table">
            <a:tbl>
              <a:tblPr firstRow="1" bandRow="1">
                <a:tableStyleId>{5C22544A-7EE6-4342-B048-85BDC9FD1C3A}</a:tableStyleId>
              </a:tblPr>
              <a:tblGrid>
                <a:gridCol w="474345"/>
                <a:gridCol w="1620520"/>
                <a:gridCol w="1565275"/>
                <a:gridCol w="692785"/>
                <a:gridCol w="946785"/>
                <a:gridCol w="2218690"/>
                <a:gridCol w="2287270"/>
                <a:gridCol w="2148840"/>
              </a:tblGrid>
              <a:tr h="864235">
                <a:tc>
                  <a:txBody>
                    <a:bodyPr/>
                    <a:lstStyle/>
                    <a:p>
                      <a:pPr indent="0" algn="ctr">
                        <a:buNone/>
                      </a:pPr>
                      <a:r>
                        <a:rPr lang="en-US" sz="1600">
                          <a:latin typeface="Times New Roman" panose="02020603050405020304" charset="0"/>
                          <a:cs typeface="Times New Roman" panose="02020603050405020304" charset="0"/>
                        </a:rPr>
                        <a:t>Sr No.</a:t>
                      </a:r>
                      <a:endParaRPr lang="en-US" sz="1600">
                        <a:latin typeface="Times New Roman" panose="02020603050405020304" charset="0"/>
                        <a:cs typeface="Times New Roman" panose="02020603050405020304" charset="0"/>
                      </a:endParaRPr>
                    </a:p>
                  </a:txBody>
                  <a:tcPr/>
                </a:tc>
                <a:tc>
                  <a:txBody>
                    <a:bodyPr/>
                    <a:lstStyle/>
                    <a:p>
                      <a:pPr algn="ctr">
                        <a:buNone/>
                      </a:pPr>
                      <a:r>
                        <a:rPr lang="en-US" sz="1600">
                          <a:latin typeface="Times New Roman" panose="02020603050405020304" charset="0"/>
                          <a:cs typeface="Times New Roman" panose="02020603050405020304" charset="0"/>
                        </a:rPr>
                        <a:t>Authors</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lstStyle/>
                    <a:p>
                      <a:pPr algn="ctr">
                        <a:buNone/>
                      </a:pPr>
                      <a:r>
                        <a:rPr lang="en-US" sz="1600">
                          <a:latin typeface="Times New Roman" panose="02020603050405020304" charset="0"/>
                          <a:cs typeface="Times New Roman" panose="02020603050405020304" charset="0"/>
                        </a:rPr>
                        <a:t>Paper Title</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lstStyle/>
                    <a:p>
                      <a:pPr algn="ctr">
                        <a:buNone/>
                      </a:pPr>
                      <a:r>
                        <a:rPr lang="en-US" sz="1600">
                          <a:latin typeface="Times New Roman" panose="02020603050405020304" charset="0"/>
                          <a:cs typeface="Times New Roman" panose="02020603050405020304" charset="0"/>
                        </a:rPr>
                        <a:t>Year Of Study</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lstStyle/>
                    <a:p>
                      <a:pPr algn="ctr">
                        <a:buNone/>
                      </a:pPr>
                      <a:r>
                        <a:rPr lang="en-US" sz="1600">
                          <a:latin typeface="Times New Roman" panose="02020603050405020304" charset="0"/>
                          <a:cs typeface="Times New Roman" panose="02020603050405020304" charset="0"/>
                        </a:rPr>
                        <a:t>Journal</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lstStyle/>
                    <a:p>
                      <a:pPr algn="ctr">
                        <a:buNone/>
                      </a:pPr>
                      <a:r>
                        <a:rPr lang="en-US" sz="1600">
                          <a:latin typeface="Times New Roman" panose="02020603050405020304" charset="0"/>
                          <a:cs typeface="Times New Roman" panose="02020603050405020304" charset="0"/>
                        </a:rPr>
                        <a:t>Details Of Work</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lstStyle/>
                    <a:p>
                      <a:pPr algn="ctr">
                        <a:buNone/>
                      </a:pPr>
                      <a:r>
                        <a:rPr lang="en-US" sz="1600">
                          <a:latin typeface="Times New Roman" panose="02020603050405020304" charset="0"/>
                          <a:cs typeface="Times New Roman" panose="02020603050405020304" charset="0"/>
                        </a:rPr>
                        <a:t>Methodology</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lstStyle/>
                    <a:p>
                      <a:pPr indent="0" algn="ctr">
                        <a:buNone/>
                      </a:pPr>
                      <a:r>
                        <a:rPr lang="en-US" sz="1600">
                          <a:latin typeface="Times New Roman" panose="02020603050405020304" charset="0"/>
                          <a:cs typeface="Times New Roman" panose="02020603050405020304" charset="0"/>
                        </a:rPr>
                        <a:t>Findings</a:t>
                      </a:r>
                      <a:endParaRPr lang="en-US" sz="1600">
                        <a:latin typeface="Times New Roman" panose="02020603050405020304" charset="0"/>
                        <a:cs typeface="Times New Roman" panose="02020603050405020304" charset="0"/>
                      </a:endParaRPr>
                    </a:p>
                  </a:txBody>
                  <a:tcPr/>
                </a:tc>
              </a:tr>
              <a:tr h="1383030">
                <a:tc>
                  <a:txBody>
                    <a:bodyPr/>
                    <a:lstStyle/>
                    <a:p>
                      <a:pPr algn="l">
                        <a:buNone/>
                      </a:pPr>
                      <a:r>
                        <a:rPr lang="en-IN" altLang="en-US" sz="1600">
                          <a:latin typeface="Times New Roman" panose="02020603050405020304" charset="0"/>
                          <a:cs typeface="Times New Roman" panose="02020603050405020304" charset="0"/>
                        </a:rPr>
                        <a:t>3</a:t>
                      </a:r>
                      <a:endParaRPr lang="en-IN" alt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Yujie Wu, Hong Zhang, Yifan Yang &amp; Ding Yuan</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indent="0" algn="l">
                        <a:buNone/>
                      </a:pPr>
                      <a:r>
                        <a:rPr lang="en-US" sz="1600">
                          <a:latin typeface="Times New Roman" panose="02020603050405020304" charset="0"/>
                          <a:cs typeface="Times New Roman" panose="02020603050405020304" charset="0"/>
                        </a:rPr>
                        <a:t>Video object detection guided by object blur evaluation</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2020</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IEEE</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They proposed end-to-end blur-aid feature aggregation network (BFAN) for video object detection.</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indent="0" algn="l">
                        <a:buNone/>
                      </a:pPr>
                      <a:r>
                        <a:rPr lang="en-US" sz="1600">
                          <a:latin typeface="Times New Roman" panose="02020603050405020304" charset="0"/>
                          <a:cs typeface="Times New Roman" panose="02020603050405020304" charset="0"/>
                        </a:rPr>
                        <a:t>The BFAN model is based on pixel level feature aggregation by image processing</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The saliency detection network is adopted to focus and detect blur </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r>
              <a:tr h="2338070">
                <a:tc>
                  <a:txBody>
                    <a:bodyPr/>
                    <a:lstStyle/>
                    <a:p>
                      <a:pPr algn="l">
                        <a:buNone/>
                      </a:pPr>
                      <a:r>
                        <a:rPr lang="en-IN" altLang="en-US" sz="1600">
                          <a:latin typeface="Times New Roman" panose="02020603050405020304" charset="0"/>
                          <a:cs typeface="Times New Roman" panose="02020603050405020304" charset="0"/>
                        </a:rPr>
                        <a:t>4</a:t>
                      </a:r>
                      <a:endParaRPr lang="en-IN" alt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Mehul Mahrishi, Sudha Morwal, Abdul Wahab Muzaffar, Surbhi Bhatia, Pankaj Dadheech &amp; Mohammad Khalidimam Rahmani</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Video Index Point Detection and Extraction Framework Using Custom YoloV4 Darknet Object Detection Model</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20</a:t>
                      </a:r>
                      <a:r>
                        <a:rPr lang="en-IN" altLang="en-US" sz="1600">
                          <a:latin typeface="Times New Roman" panose="02020603050405020304" charset="0"/>
                          <a:cs typeface="Times New Roman" panose="02020603050405020304" charset="0"/>
                        </a:rPr>
                        <a:t>21</a:t>
                      </a:r>
                      <a:endParaRPr lang="en-IN" alt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IEEE</a:t>
                      </a:r>
                      <a:endParaRPr lang="en-US" sz="1600">
                        <a:latin typeface="Times New Roman" panose="02020603050405020304" charset="0"/>
                        <a:cs typeface="Times New Roman" panose="02020603050405020304" charset="0"/>
                      </a:endParaRPr>
                    </a:p>
                  </a:txBody>
                  <a:tcPr/>
                </a:tc>
                <a:tc>
                  <a:txBody>
                    <a:bodyPr/>
                    <a:lstStyle/>
                    <a:p>
                      <a:pPr indent="0" algn="just">
                        <a:buNone/>
                      </a:pPr>
                      <a:r>
                        <a:rPr lang="en-US" sz="1600">
                          <a:latin typeface="Times New Roman" panose="02020603050405020304" charset="0"/>
                          <a:cs typeface="Times New Roman" panose="02020603050405020304" charset="0"/>
                        </a:rPr>
                        <a:t>The literature claims that learners are nowadays less interested in viewing a complete video but prefers the topic of their interests. This develops the need for indexing of video lectures.</a:t>
                      </a: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Shot Boundary detection is performed using Structural Similarity fused with a Binary Search Pattern algorithm which outperformed the state-of-the-art SSIM technique</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c>
                  <a:txBody>
                    <a:bodyPr/>
                    <a:lstStyle/>
                    <a:p>
                      <a:pPr algn="l">
                        <a:buNone/>
                      </a:pPr>
                      <a:r>
                        <a:rPr lang="en-US" sz="1600">
                          <a:latin typeface="Times New Roman" panose="02020603050405020304" charset="0"/>
                          <a:cs typeface="Times New Roman" panose="02020603050405020304" charset="0"/>
                        </a:rPr>
                        <a:t>The study establishes a basis for indexing digital video through the YOLO V4 Darknet Neural Network.</a:t>
                      </a:r>
                      <a:endParaRPr lang="en-US" sz="1600">
                        <a:latin typeface="Times New Roman" panose="02020603050405020304" charset="0"/>
                        <a:cs typeface="Times New Roman" panose="02020603050405020304" charset="0"/>
                      </a:endParaRPr>
                    </a:p>
                    <a:p>
                      <a:pPr algn="l">
                        <a:buNone/>
                      </a:pPr>
                      <a:endParaRPr lang="en-US" sz="1600">
                        <a:latin typeface="Times New Roman" panose="02020603050405020304" charset="0"/>
                        <a:cs typeface="Times New Roman" panose="02020603050405020304" charset="0"/>
                      </a:endParaRPr>
                    </a:p>
                  </a:txBody>
                  <a:tcPr/>
                </a:tc>
              </a:tr>
            </a:tbl>
          </a:graphicData>
        </a:graphic>
      </p:graphicFrame>
      <p:sp>
        <p:nvSpPr>
          <p:cNvPr id="5" name="Text Box 4"/>
          <p:cNvSpPr txBox="1"/>
          <p:nvPr/>
        </p:nvSpPr>
        <p:spPr>
          <a:xfrm>
            <a:off x="2811145" y="175260"/>
            <a:ext cx="6569710" cy="583565"/>
          </a:xfrm>
          <a:prstGeom prst="rect">
            <a:avLst/>
          </a:prstGeom>
          <a:noFill/>
          <a:ln>
            <a:noFill/>
          </a:ln>
          <a:extLst>
            <a:ext uri="{909E8E84-426E-40DD-AFC4-6F175D3DCCD1}">
              <a14:hiddenFill xmlns:a14="http://schemas.microsoft.com/office/drawing/2010/main">
                <a:solidFill>
                  <a:schemeClr val="accent1"/>
                </a:solidFill>
              </a14:hiddenFill>
            </a:ext>
          </a:extLst>
        </p:spPr>
        <p:txBody>
          <a:bodyPr wrap="square" rtlCol="0">
            <a:spAutoFit/>
          </a:bodyPr>
          <a:lstStyle/>
          <a:p>
            <a:pPr algn="ctr"/>
            <a:r>
              <a:rPr lang="en-IN" altLang="en-US" sz="3200" b="1">
                <a:gradFill>
                  <a:gsLst>
                    <a:gs pos="0">
                      <a:srgbClr val="007BD3"/>
                    </a:gs>
                    <a:gs pos="100000">
                      <a:srgbClr val="034373"/>
                    </a:gs>
                  </a:gsLst>
                  <a:lin scaled="0"/>
                </a:gra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Literature Survey</a:t>
            </a:r>
            <a:endParaRPr lang="en-IN" altLang="en-US" sz="3200" b="1">
              <a:gradFill>
                <a:gsLst>
                  <a:gs pos="0">
                    <a:srgbClr val="007BD3"/>
                  </a:gs>
                  <a:gs pos="100000">
                    <a:srgbClr val="034373"/>
                  </a:gs>
                </a:gsLst>
                <a:lin scaled="0"/>
              </a:gra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1">
            <a:alphaModFix amt="11000"/>
          </a:blip>
          <a:stretch>
            <a:fillRect/>
          </a:stretch>
        </p:blipFill>
        <p:spPr>
          <a:xfrm>
            <a:off x="596265" y="706755"/>
            <a:ext cx="10999470" cy="5443855"/>
          </a:xfrm>
          <a:prstGeom prst="rect">
            <a:avLst/>
          </a:prstGeom>
          <a:noFill/>
          <a:ln w="9525">
            <a:noFill/>
          </a:ln>
        </p:spPr>
      </p:pic>
      <p:sp>
        <p:nvSpPr>
          <p:cNvPr id="2" name="Text Box 1"/>
          <p:cNvSpPr txBox="1"/>
          <p:nvPr/>
        </p:nvSpPr>
        <p:spPr>
          <a:xfrm>
            <a:off x="3595370" y="268605"/>
            <a:ext cx="5001260" cy="583565"/>
          </a:xfrm>
          <a:prstGeom prst="rect">
            <a:avLst/>
          </a:prstGeom>
          <a:noFill/>
        </p:spPr>
        <p:txBody>
          <a:bodyPr wrap="square" rtlCol="0">
            <a:spAutoFit/>
          </a:bodyPr>
          <a:lstStyle/>
          <a:p>
            <a:pPr algn="ctr"/>
            <a:r>
              <a:rPr lang="en-US" sz="3200">
                <a:ln w="15875"/>
                <a:gradFill>
                  <a:gsLst>
                    <a:gs pos="0">
                      <a:srgbClr val="007BD3"/>
                    </a:gs>
                    <a:gs pos="100000">
                      <a:srgbClr val="034373"/>
                    </a:gs>
                  </a:gsLst>
                  <a:lin scaled="0"/>
                </a:gradFill>
                <a:effectLst/>
                <a:latin typeface="Times New Roman" panose="02020603050405020304" charset="0"/>
                <a:cs typeface="Times New Roman" panose="02020603050405020304" charset="0"/>
              </a:rPr>
              <a:t>Existing System</a:t>
            </a:r>
            <a:endParaRPr lang="en-US" sz="3200">
              <a:ln w="15875"/>
              <a:gradFill>
                <a:gsLst>
                  <a:gs pos="0">
                    <a:srgbClr val="007BD3"/>
                  </a:gs>
                  <a:gs pos="100000">
                    <a:srgbClr val="034373"/>
                  </a:gs>
                </a:gsLst>
                <a:lin scaled="0"/>
              </a:gradFill>
              <a:effectLst/>
              <a:latin typeface="Times New Roman" panose="02020603050405020304" charset="0"/>
              <a:cs typeface="Times New Roman" panose="02020603050405020304" charset="0"/>
            </a:endParaRPr>
          </a:p>
        </p:txBody>
      </p:sp>
      <p:sp>
        <p:nvSpPr>
          <p:cNvPr id="3" name="Text Box 2"/>
          <p:cNvSpPr txBox="1"/>
          <p:nvPr/>
        </p:nvSpPr>
        <p:spPr>
          <a:xfrm>
            <a:off x="939800" y="1249680"/>
            <a:ext cx="10465435" cy="2306955"/>
          </a:xfrm>
          <a:prstGeom prst="rect">
            <a:avLst/>
          </a:prstGeom>
          <a:noFill/>
        </p:spPr>
        <p:txBody>
          <a:bodyPr wrap="square" rtlCol="0">
            <a:spAutoFit/>
          </a:bodyPr>
          <a:lstStyle/>
          <a:p>
            <a:pPr marL="285750" indent="-285750" algn="just">
              <a:lnSpc>
                <a:spcPct val="90000"/>
              </a:lnSpc>
              <a:buFont typeface="Arial" panose="020B0604020202020204" pitchFamily="34" charset="0"/>
              <a:buChar char="•"/>
            </a:pPr>
            <a:r>
              <a:rPr lang="en-US" sz="2000">
                <a:latin typeface="Times New Roman" panose="02020603050405020304" charset="0"/>
                <a:cs typeface="Times New Roman" panose="02020603050405020304" charset="0"/>
              </a:rPr>
              <a:t>At least seventy-five out of 176 countries globally are actively using AI technologies for road incident surveillance purposes.</a:t>
            </a:r>
            <a:endParaRPr lang="en-US" sz="2000">
              <a:latin typeface="Times New Roman" panose="02020603050405020304" charset="0"/>
              <a:cs typeface="Times New Roman" panose="02020603050405020304" charset="0"/>
            </a:endParaRPr>
          </a:p>
          <a:p>
            <a:pPr marL="285750" indent="-285750" algn="just">
              <a:lnSpc>
                <a:spcPct val="90000"/>
              </a:lnSpc>
              <a:buFont typeface="Arial" panose="020B0604020202020204" pitchFamily="34" charset="0"/>
              <a:buChar char="•"/>
            </a:pPr>
            <a:endParaRPr lang="en-US" sz="2000">
              <a:latin typeface="Times New Roman" panose="02020603050405020304" charset="0"/>
              <a:cs typeface="Times New Roman" panose="02020603050405020304" charset="0"/>
            </a:endParaRPr>
          </a:p>
          <a:p>
            <a:pPr marL="285750" indent="-285750" algn="just">
              <a:lnSpc>
                <a:spcPct val="90000"/>
              </a:lnSpc>
              <a:buFont typeface="Arial" panose="020B0604020202020204" pitchFamily="34" charset="0"/>
              <a:buChar char="•"/>
            </a:pPr>
            <a:r>
              <a:rPr lang="en-US" sz="2000">
                <a:latin typeface="Times New Roman" panose="02020603050405020304" charset="0"/>
                <a:cs typeface="Times New Roman" panose="02020603050405020304" charset="0"/>
              </a:rPr>
              <a:t>The European Commission developed the</a:t>
            </a:r>
            <a:r>
              <a:rPr lang="en-US" sz="2000" b="1">
                <a:latin typeface="Times New Roman" panose="02020603050405020304" charset="0"/>
                <a:cs typeface="Times New Roman" panose="02020603050405020304" charset="0"/>
              </a:rPr>
              <a:t> eCall</a:t>
            </a:r>
            <a:r>
              <a:rPr lang="en-US" sz="2000">
                <a:latin typeface="Times New Roman" panose="02020603050405020304" charset="0"/>
                <a:cs typeface="Times New Roman" panose="02020603050405020304" charset="0"/>
              </a:rPr>
              <a:t> system and has decreed its mandatory deployment in every vehicle developed after 2015. The eCall system detects an accident and informs the emergency number 112 (999 in the UK and some other countries) </a:t>
            </a:r>
            <a:endParaRPr lang="en-US" sz="2000">
              <a:latin typeface="Times New Roman" panose="02020603050405020304" charset="0"/>
              <a:cs typeface="Times New Roman" panose="02020603050405020304" charset="0"/>
            </a:endParaRPr>
          </a:p>
          <a:p>
            <a:pPr marL="285750" indent="-285750" algn="just">
              <a:lnSpc>
                <a:spcPct val="90000"/>
              </a:lnSpc>
              <a:buFont typeface="Arial" panose="020B0604020202020204" pitchFamily="34" charset="0"/>
              <a:buChar char="•"/>
            </a:pPr>
            <a:endParaRPr lang="en-US" sz="2000">
              <a:latin typeface="Times New Roman" panose="02020603050405020304" charset="0"/>
              <a:cs typeface="Times New Roman" panose="02020603050405020304" charset="0"/>
            </a:endParaRPr>
          </a:p>
          <a:p>
            <a:pPr marL="285750" indent="-285750" algn="just">
              <a:lnSpc>
                <a:spcPct val="90000"/>
              </a:lnSpc>
              <a:buFont typeface="Arial" panose="020B0604020202020204" pitchFamily="34" charset="0"/>
              <a:buChar char="•"/>
            </a:pPr>
            <a:r>
              <a:rPr lang="en-US" sz="2000">
                <a:latin typeface="Times New Roman" panose="02020603050405020304" charset="0"/>
                <a:cs typeface="Times New Roman" panose="02020603050405020304" charset="0"/>
              </a:rPr>
              <a:t>Major Drawback factor is the hardware costing and hardware failure.</a:t>
            </a:r>
            <a:endParaRPr lang="en-US" sz="200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tretch>
            <a:fillRect/>
          </a:stretch>
        </p:blipFill>
        <p:spPr>
          <a:xfrm>
            <a:off x="7455535" y="3697605"/>
            <a:ext cx="4542155" cy="2872740"/>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1">
            <a:alphaModFix amt="20000"/>
          </a:blip>
          <a:stretch>
            <a:fillRect/>
          </a:stretch>
        </p:blipFill>
        <p:spPr>
          <a:xfrm>
            <a:off x="232410" y="259080"/>
            <a:ext cx="11727180" cy="6339205"/>
          </a:xfrm>
          <a:prstGeom prst="rect">
            <a:avLst/>
          </a:prstGeom>
          <a:noFill/>
          <a:ln w="9525">
            <a:noFill/>
          </a:ln>
        </p:spPr>
      </p:pic>
      <p:sp>
        <p:nvSpPr>
          <p:cNvPr id="2" name="Text Box 1"/>
          <p:cNvSpPr txBox="1"/>
          <p:nvPr/>
        </p:nvSpPr>
        <p:spPr>
          <a:xfrm>
            <a:off x="410845" y="403225"/>
            <a:ext cx="8878570" cy="1514475"/>
          </a:xfrm>
          <a:prstGeom prst="rect">
            <a:avLst/>
          </a:prstGeom>
          <a:noFill/>
        </p:spPr>
        <p:txBody>
          <a:bodyPr wrap="square" rtlCol="0">
            <a:noAutofit/>
          </a:bodyPr>
          <a:lstStyle/>
          <a:p>
            <a:pPr algn="just"/>
            <a:r>
              <a:rPr lang="en-IN" altLang="en-US" b="1">
                <a:latin typeface="Times New Roman" panose="02020603050405020304" charset="0"/>
                <a:cs typeface="Times New Roman" panose="02020603050405020304" charset="0"/>
              </a:rPr>
              <a:t>Dubai:</a:t>
            </a:r>
            <a:r>
              <a:rPr lang="en-IN" altLang="en-US">
                <a:latin typeface="Times New Roman" panose="02020603050405020304" charset="0"/>
                <a:cs typeface="Times New Roman" panose="02020603050405020304" charset="0"/>
              </a:rPr>
              <a:t>Dubai has launched an AI-powered smart traffic system to predict vehicle flow, prepare response plans, and make real-time collision decisions. The system aims to improve road safety and support mobility. The Dubai Roads and Transport Authority is also working on the second phase of the Smart Pedestrian Signals project, combining smart technologies and the Internet of Things to enhance pedestrian and driver safety.</a:t>
            </a:r>
            <a:endParaRPr lang="en-IN" altLang="en-US">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9594215" y="644525"/>
            <a:ext cx="2111375" cy="1032510"/>
          </a:xfrm>
          <a:prstGeom prst="rect">
            <a:avLst/>
          </a:prstGeom>
        </p:spPr>
      </p:pic>
      <p:sp>
        <p:nvSpPr>
          <p:cNvPr id="6" name="Text Box 5"/>
          <p:cNvSpPr txBox="1"/>
          <p:nvPr/>
        </p:nvSpPr>
        <p:spPr>
          <a:xfrm>
            <a:off x="2847340" y="2586355"/>
            <a:ext cx="8858250" cy="1476375"/>
          </a:xfrm>
          <a:prstGeom prst="rect">
            <a:avLst/>
          </a:prstGeom>
          <a:noFill/>
        </p:spPr>
        <p:txBody>
          <a:bodyPr wrap="square" rtlCol="0">
            <a:spAutoFit/>
          </a:bodyPr>
          <a:lstStyle/>
          <a:p>
            <a:pPr algn="just"/>
            <a:r>
              <a:rPr lang="en-US" b="1">
                <a:latin typeface="Times New Roman" panose="02020603050405020304" charset="0"/>
                <a:cs typeface="Times New Roman" panose="02020603050405020304" charset="0"/>
              </a:rPr>
              <a:t>New York City's LinkNYC</a:t>
            </a:r>
            <a:r>
              <a:rPr lang="en-US">
                <a:latin typeface="Times New Roman" panose="02020603050405020304" charset="0"/>
                <a:cs typeface="Times New Roman" panose="02020603050405020304" charset="0"/>
              </a:rPr>
              <a:t>: New York City's LinkNYC program involves the deployment of smart kiosks that provide free Wi-Fi and other services. Some of these kiosks are equipped with cameras and sensors to monitor traffic and pedestrian flow. This data can be used for incident detection and city planning.</a:t>
            </a:r>
            <a:endParaRPr lang="en-US"/>
          </a:p>
          <a:p>
            <a:endParaRPr lang="en-US"/>
          </a:p>
        </p:txBody>
      </p:sp>
      <p:pic>
        <p:nvPicPr>
          <p:cNvPr id="7" name="Picture 6"/>
          <p:cNvPicPr>
            <a:picLocks noChangeAspect="1"/>
          </p:cNvPicPr>
          <p:nvPr/>
        </p:nvPicPr>
        <p:blipFill>
          <a:blip r:embed="rId3"/>
          <a:stretch>
            <a:fillRect/>
          </a:stretch>
        </p:blipFill>
        <p:spPr>
          <a:xfrm>
            <a:off x="410845" y="2255520"/>
            <a:ext cx="2211070" cy="1893570"/>
          </a:xfrm>
          <a:prstGeom prst="rect">
            <a:avLst/>
          </a:prstGeom>
        </p:spPr>
      </p:pic>
      <p:sp>
        <p:nvSpPr>
          <p:cNvPr id="8" name="Text Box 7"/>
          <p:cNvSpPr txBox="1"/>
          <p:nvPr/>
        </p:nvSpPr>
        <p:spPr>
          <a:xfrm>
            <a:off x="410845" y="4866640"/>
            <a:ext cx="8195310" cy="1198880"/>
          </a:xfrm>
          <a:prstGeom prst="rect">
            <a:avLst/>
          </a:prstGeom>
          <a:noFill/>
        </p:spPr>
        <p:txBody>
          <a:bodyPr wrap="square" rtlCol="0">
            <a:spAutoFit/>
          </a:bodyPr>
          <a:lstStyle/>
          <a:p>
            <a:pPr algn="just"/>
            <a:r>
              <a:rPr lang="en-US" b="1">
                <a:latin typeface="Times New Roman" panose="02020603050405020304" charset="0"/>
                <a:cs typeface="Times New Roman" panose="02020603050405020304" charset="0"/>
              </a:rPr>
              <a:t>Singapore's Traffic Management System</a:t>
            </a:r>
            <a:r>
              <a:rPr lang="en-US">
                <a:latin typeface="Times New Roman" panose="02020603050405020304" charset="0"/>
                <a:cs typeface="Times New Roman" panose="02020603050405020304" charset="0"/>
              </a:rPr>
              <a:t>: Singapore is known for its advanced traffic management system. The system uses a network of cameras and sensors to monitor traffic flow, detect incidents, and adjust traffic signals in real-time to optimize traffic flow</a:t>
            </a:r>
            <a:r>
              <a:rPr lang="en-US"/>
              <a:t>.</a:t>
            </a:r>
            <a:endParaRPr lang="en-US"/>
          </a:p>
        </p:txBody>
      </p:sp>
      <p:pic>
        <p:nvPicPr>
          <p:cNvPr id="9" name="Picture 8"/>
          <p:cNvPicPr>
            <a:picLocks noChangeAspect="1"/>
          </p:cNvPicPr>
          <p:nvPr/>
        </p:nvPicPr>
        <p:blipFill>
          <a:blip r:embed="rId4"/>
          <a:stretch>
            <a:fillRect/>
          </a:stretch>
        </p:blipFill>
        <p:spPr>
          <a:xfrm>
            <a:off x="8879840" y="4543425"/>
            <a:ext cx="2453640" cy="1638300"/>
          </a:xfrm>
          <a:prstGeom prst="rect">
            <a:avLst/>
          </a:prstGeom>
        </p:spPr>
      </p:pic>
    </p:spTree>
  </p:cSld>
  <p:clrMapOvr>
    <a:masterClrMapping/>
  </p:clrMapOvr>
  <p:transition spd="slow">
    <p:wipe/>
  </p:transition>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13766</Words>
  <Application>WPS Presentation</Application>
  <PresentationFormat>Widescreen</PresentationFormat>
  <Paragraphs>353</Paragraphs>
  <Slides>31</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Arial</vt:lpstr>
      <vt:lpstr>SimSun</vt:lpstr>
      <vt:lpstr>Wingdings</vt:lpstr>
      <vt:lpstr>Times New Roman</vt:lpstr>
      <vt:lpstr>Wingdings</vt:lpstr>
      <vt:lpstr>Microsoft YaHei</vt:lpstr>
      <vt:lpstr>Arial Unicode MS</vt:lpstr>
      <vt:lpstr>Calibri</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VISHAL</dc:creator>
  <cp:lastModifiedBy>namee</cp:lastModifiedBy>
  <cp:revision>40</cp:revision>
  <dcterms:created xsi:type="dcterms:W3CDTF">2023-09-01T10:17:00Z</dcterms:created>
  <dcterms:modified xsi:type="dcterms:W3CDTF">2024-05-02T03:27:39Z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FD69CE6CAC7F47808A35B900C5ABCB6A_13</vt:lpwstr>
  </property>
  <property fmtid="{D5CDD505-2E9C-101B-9397-08002B2CF9AE}" pid="3" name="KSOProductBuildVer">
    <vt:lpwstr>1033-12.2.0.13472</vt:lpwstr>
  </property>
</Properties>
</file>